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24" r:id="rId1"/>
  </p:sldMasterIdLst>
  <p:notesMasterIdLst>
    <p:notesMasterId r:id="rId14"/>
  </p:notesMasterIdLst>
  <p:handoutMasterIdLst>
    <p:handoutMasterId r:id="rId15"/>
  </p:handoutMasterIdLst>
  <p:sldIdLst>
    <p:sldId id="390" r:id="rId2"/>
    <p:sldId id="399" r:id="rId3"/>
    <p:sldId id="299" r:id="rId4"/>
    <p:sldId id="300" r:id="rId5"/>
    <p:sldId id="301" r:id="rId6"/>
    <p:sldId id="296" r:id="rId7"/>
    <p:sldId id="298" r:id="rId8"/>
    <p:sldId id="302" r:id="rId9"/>
    <p:sldId id="303" r:id="rId10"/>
    <p:sldId id="397" r:id="rId11"/>
    <p:sldId id="401" r:id="rId12"/>
    <p:sldId id="400" r:id="rId13"/>
  </p:sldIdLst>
  <p:sldSz cx="9144000" cy="6858000" type="screen4x3"/>
  <p:notesSz cx="6858000" cy="9144000"/>
  <p:defaultTextStyle>
    <a:defPPr>
      <a:defRPr lang="fi-FI"/>
    </a:defPPr>
    <a:lvl1pPr algn="l" rtl="0" fontAlgn="base">
      <a:spcBef>
        <a:spcPct val="0"/>
      </a:spcBef>
      <a:spcAft>
        <a:spcPct val="0"/>
      </a:spcAft>
      <a:defRPr kern="1200">
        <a:solidFill>
          <a:schemeClr val="tx1"/>
        </a:solidFill>
        <a:latin typeface="Arial" charset="-52"/>
        <a:ea typeface="Arial" charset="-52"/>
        <a:cs typeface="Arial" charset="-52"/>
      </a:defRPr>
    </a:lvl1pPr>
    <a:lvl2pPr marL="457200" algn="l" rtl="0" fontAlgn="base">
      <a:spcBef>
        <a:spcPct val="0"/>
      </a:spcBef>
      <a:spcAft>
        <a:spcPct val="0"/>
      </a:spcAft>
      <a:defRPr kern="1200">
        <a:solidFill>
          <a:schemeClr val="tx1"/>
        </a:solidFill>
        <a:latin typeface="Arial" charset="-52"/>
        <a:ea typeface="Arial" charset="-52"/>
        <a:cs typeface="Arial" charset="-52"/>
      </a:defRPr>
    </a:lvl2pPr>
    <a:lvl3pPr marL="914400" algn="l" rtl="0" fontAlgn="base">
      <a:spcBef>
        <a:spcPct val="0"/>
      </a:spcBef>
      <a:spcAft>
        <a:spcPct val="0"/>
      </a:spcAft>
      <a:defRPr kern="1200">
        <a:solidFill>
          <a:schemeClr val="tx1"/>
        </a:solidFill>
        <a:latin typeface="Arial" charset="-52"/>
        <a:ea typeface="Arial" charset="-52"/>
        <a:cs typeface="Arial" charset="-52"/>
      </a:defRPr>
    </a:lvl3pPr>
    <a:lvl4pPr marL="1371600" algn="l" rtl="0" fontAlgn="base">
      <a:spcBef>
        <a:spcPct val="0"/>
      </a:spcBef>
      <a:spcAft>
        <a:spcPct val="0"/>
      </a:spcAft>
      <a:defRPr kern="1200">
        <a:solidFill>
          <a:schemeClr val="tx1"/>
        </a:solidFill>
        <a:latin typeface="Arial" charset="-52"/>
        <a:ea typeface="Arial" charset="-52"/>
        <a:cs typeface="Arial" charset="-52"/>
      </a:defRPr>
    </a:lvl4pPr>
    <a:lvl5pPr marL="1828800" algn="l" rtl="0" fontAlgn="base">
      <a:spcBef>
        <a:spcPct val="0"/>
      </a:spcBef>
      <a:spcAft>
        <a:spcPct val="0"/>
      </a:spcAft>
      <a:defRPr kern="1200">
        <a:solidFill>
          <a:schemeClr val="tx1"/>
        </a:solidFill>
        <a:latin typeface="Arial" charset="-52"/>
        <a:ea typeface="Arial" charset="-52"/>
        <a:cs typeface="Arial" charset="-52"/>
      </a:defRPr>
    </a:lvl5pPr>
    <a:lvl6pPr marL="2286000" algn="l" defTabSz="457200" rtl="0" eaLnBrk="1" latinLnBrk="0" hangingPunct="1">
      <a:defRPr kern="1200">
        <a:solidFill>
          <a:schemeClr val="tx1"/>
        </a:solidFill>
        <a:latin typeface="Arial" charset="-52"/>
        <a:ea typeface="Arial" charset="-52"/>
        <a:cs typeface="Arial" charset="-52"/>
      </a:defRPr>
    </a:lvl6pPr>
    <a:lvl7pPr marL="2743200" algn="l" defTabSz="457200" rtl="0" eaLnBrk="1" latinLnBrk="0" hangingPunct="1">
      <a:defRPr kern="1200">
        <a:solidFill>
          <a:schemeClr val="tx1"/>
        </a:solidFill>
        <a:latin typeface="Arial" charset="-52"/>
        <a:ea typeface="Arial" charset="-52"/>
        <a:cs typeface="Arial" charset="-52"/>
      </a:defRPr>
    </a:lvl7pPr>
    <a:lvl8pPr marL="3200400" algn="l" defTabSz="457200" rtl="0" eaLnBrk="1" latinLnBrk="0" hangingPunct="1">
      <a:defRPr kern="1200">
        <a:solidFill>
          <a:schemeClr val="tx1"/>
        </a:solidFill>
        <a:latin typeface="Arial" charset="-52"/>
        <a:ea typeface="Arial" charset="-52"/>
        <a:cs typeface="Arial" charset="-52"/>
      </a:defRPr>
    </a:lvl8pPr>
    <a:lvl9pPr marL="3657600" algn="l" defTabSz="457200" rtl="0" eaLnBrk="1" latinLnBrk="0" hangingPunct="1">
      <a:defRPr kern="1200">
        <a:solidFill>
          <a:schemeClr val="tx1"/>
        </a:solidFill>
        <a:latin typeface="Arial" charset="-52"/>
        <a:ea typeface="Arial" charset="-52"/>
        <a:cs typeface="Arial" charset="-52"/>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0A82"/>
    <a:srgbClr val="DB0065"/>
    <a:srgbClr val="D70564"/>
    <a:srgbClr val="CC006A"/>
    <a:srgbClr val="D20064"/>
    <a:srgbClr val="E10069"/>
    <a:srgbClr val="CF1772"/>
    <a:srgbClr val="C70B6E"/>
    <a:srgbClr val="C31F72"/>
    <a:srgbClr val="CF1E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9" autoAdjust="0"/>
    <p:restoredTop sz="88790" autoAdjust="0"/>
  </p:normalViewPr>
  <p:slideViewPr>
    <p:cSldViewPr>
      <p:cViewPr varScale="1">
        <p:scale>
          <a:sx n="86" d="100"/>
          <a:sy n="86" d="100"/>
        </p:scale>
        <p:origin x="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49" d="100"/>
          <a:sy n="149" d="100"/>
        </p:scale>
        <p:origin x="-692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16-vuotiaiden ikäluokka</a:t>
            </a:r>
            <a:r>
              <a:rPr lang="fi-FI" baseline="0"/>
              <a:t> Etelä-Savossa vuoteen 2040 </a:t>
            </a:r>
            <a:r>
              <a:rPr lang="fi-FI" sz="1200" baseline="0"/>
              <a:t>(Lähde: Tilastokeskus / väestöennuste)</a:t>
            </a:r>
            <a:endParaRPr lang="fi-FI" sz="1200"/>
          </a:p>
        </c:rich>
      </c:tx>
      <c:layout>
        <c:manualLayout>
          <c:xMode val="edge"/>
          <c:yMode val="edge"/>
          <c:x val="0.1122985564304462"/>
          <c:y val="3.240740740740740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spPr>
            <a:ln w="28575" cap="rnd">
              <a:solidFill>
                <a:schemeClr val="accent1"/>
              </a:solidFill>
              <a:round/>
            </a:ln>
            <a:effectLst/>
          </c:spPr>
          <c:marker>
            <c:symbol val="none"/>
          </c:marker>
          <c:cat>
            <c:strRef>
              <c:f>'[vaenn_002_201500 (6).xlsx]vaenn_002_201500'!$B$5:$B$31</c:f>
              <c:strCache>
                <c:ptCount val="27"/>
                <c:pt idx="0">
                  <c:v>2014</c:v>
                </c:pt>
                <c:pt idx="1">
                  <c:v>2015</c:v>
                </c:pt>
                <c:pt idx="2">
                  <c:v>2016</c:v>
                </c:pt>
                <c:pt idx="3">
                  <c:v>2017</c:v>
                </c:pt>
                <c:pt idx="4">
                  <c:v>2018</c:v>
                </c:pt>
                <c:pt idx="5">
                  <c:v>2019</c:v>
                </c:pt>
                <c:pt idx="6">
                  <c:v>2020</c:v>
                </c:pt>
                <c:pt idx="7">
                  <c:v>2021</c:v>
                </c:pt>
                <c:pt idx="8">
                  <c:v>2022</c:v>
                </c:pt>
                <c:pt idx="9">
                  <c:v>2023</c:v>
                </c:pt>
                <c:pt idx="10">
                  <c:v>2024</c:v>
                </c:pt>
                <c:pt idx="11">
                  <c:v>2025</c:v>
                </c:pt>
                <c:pt idx="12">
                  <c:v>2026</c:v>
                </c:pt>
                <c:pt idx="13">
                  <c:v>2027</c:v>
                </c:pt>
                <c:pt idx="14">
                  <c:v>2028</c:v>
                </c:pt>
                <c:pt idx="15">
                  <c:v>2029</c:v>
                </c:pt>
                <c:pt idx="16">
                  <c:v>2030</c:v>
                </c:pt>
                <c:pt idx="17">
                  <c:v>2031</c:v>
                </c:pt>
                <c:pt idx="18">
                  <c:v>2032</c:v>
                </c:pt>
                <c:pt idx="19">
                  <c:v>2033</c:v>
                </c:pt>
                <c:pt idx="20">
                  <c:v>2034</c:v>
                </c:pt>
                <c:pt idx="21">
                  <c:v>2035</c:v>
                </c:pt>
                <c:pt idx="22">
                  <c:v>2036</c:v>
                </c:pt>
                <c:pt idx="23">
                  <c:v>2037</c:v>
                </c:pt>
                <c:pt idx="24">
                  <c:v>2038</c:v>
                </c:pt>
                <c:pt idx="25">
                  <c:v>2039</c:v>
                </c:pt>
                <c:pt idx="26">
                  <c:v>2040</c:v>
                </c:pt>
              </c:strCache>
            </c:strRef>
          </c:cat>
          <c:val>
            <c:numRef>
              <c:f>'[vaenn_002_201500 (6).xlsx]vaenn_002_201500'!$C$5:$C$31</c:f>
              <c:numCache>
                <c:formatCode>0</c:formatCode>
                <c:ptCount val="27"/>
                <c:pt idx="0">
                  <c:v>1569</c:v>
                </c:pt>
                <c:pt idx="1">
                  <c:v>1520</c:v>
                </c:pt>
                <c:pt idx="2">
                  <c:v>1488</c:v>
                </c:pt>
                <c:pt idx="3">
                  <c:v>1470</c:v>
                </c:pt>
                <c:pt idx="4">
                  <c:v>1432</c:v>
                </c:pt>
                <c:pt idx="5">
                  <c:v>1441</c:v>
                </c:pt>
                <c:pt idx="6">
                  <c:v>1432</c:v>
                </c:pt>
                <c:pt idx="7">
                  <c:v>1375</c:v>
                </c:pt>
                <c:pt idx="8">
                  <c:v>1403</c:v>
                </c:pt>
                <c:pt idx="9">
                  <c:v>1343</c:v>
                </c:pt>
                <c:pt idx="10">
                  <c:v>1344</c:v>
                </c:pt>
                <c:pt idx="11">
                  <c:v>1339</c:v>
                </c:pt>
                <c:pt idx="12">
                  <c:v>1332</c:v>
                </c:pt>
                <c:pt idx="13">
                  <c:v>1341</c:v>
                </c:pt>
                <c:pt idx="14">
                  <c:v>1268</c:v>
                </c:pt>
                <c:pt idx="15">
                  <c:v>1284</c:v>
                </c:pt>
                <c:pt idx="16">
                  <c:v>1258</c:v>
                </c:pt>
                <c:pt idx="17">
                  <c:v>1238</c:v>
                </c:pt>
                <c:pt idx="18">
                  <c:v>1233</c:v>
                </c:pt>
                <c:pt idx="19">
                  <c:v>1235</c:v>
                </c:pt>
                <c:pt idx="20">
                  <c:v>1232</c:v>
                </c:pt>
                <c:pt idx="21">
                  <c:v>1227</c:v>
                </c:pt>
                <c:pt idx="22">
                  <c:v>1224</c:v>
                </c:pt>
                <c:pt idx="23">
                  <c:v>1219</c:v>
                </c:pt>
                <c:pt idx="24">
                  <c:v>1220</c:v>
                </c:pt>
                <c:pt idx="25">
                  <c:v>1211</c:v>
                </c:pt>
                <c:pt idx="26">
                  <c:v>1202</c:v>
                </c:pt>
              </c:numCache>
            </c:numRef>
          </c:val>
          <c:smooth val="0"/>
          <c:extLst>
            <c:ext xmlns:c16="http://schemas.microsoft.com/office/drawing/2014/chart" uri="{C3380CC4-5D6E-409C-BE32-E72D297353CC}">
              <c16:uniqueId val="{00000000-2C68-4CA2-9916-7EC2680438A3}"/>
            </c:ext>
          </c:extLst>
        </c:ser>
        <c:dLbls>
          <c:showLegendKey val="0"/>
          <c:showVal val="0"/>
          <c:showCatName val="0"/>
          <c:showSerName val="0"/>
          <c:showPercent val="0"/>
          <c:showBubbleSize val="0"/>
        </c:dLbls>
        <c:smooth val="0"/>
        <c:axId val="258586536"/>
        <c:axId val="258585552"/>
      </c:lineChart>
      <c:catAx>
        <c:axId val="258586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58585552"/>
        <c:crosses val="autoZero"/>
        <c:auto val="1"/>
        <c:lblAlgn val="ctr"/>
        <c:lblOffset val="100"/>
        <c:noMultiLvlLbl val="0"/>
      </c:catAx>
      <c:valAx>
        <c:axId val="2585855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585865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Naisten ja miesten osuus työllisistä eri toimialoilla Etelä-Savossa v. 2015</a:t>
            </a:r>
          </a:p>
          <a:p>
            <a:pPr>
              <a:defRPr/>
            </a:pPr>
            <a:r>
              <a:rPr lang="fi-FI"/>
              <a:t>Lähde:</a:t>
            </a:r>
            <a:r>
              <a:rPr lang="fi-FI" baseline="0"/>
              <a:t> Tilastokeskus / Elinkeinorakenne ja työssäkäynti</a:t>
            </a:r>
            <a:endParaRPr lang="fi-FI"/>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barChart>
        <c:barDir val="bar"/>
        <c:grouping val="percentStacked"/>
        <c:varyColors val="0"/>
        <c:ser>
          <c:idx val="0"/>
          <c:order val="0"/>
          <c:tx>
            <c:v>miehet</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Taul1!$I$7:$I$32</c:f>
              <c:strCache>
                <c:ptCount val="26"/>
                <c:pt idx="0">
                  <c:v>A      Maatalous, metsätalous ja kalatalous</c:v>
                </c:pt>
                <c:pt idx="1">
                  <c:v>01     Kasvinviljely ja kotieläintalous, riistatalous ja niihin liittyvät palvelut</c:v>
                </c:pt>
                <c:pt idx="2">
                  <c:v>02     Metsätalous ja puunkorjuu</c:v>
                </c:pt>
                <c:pt idx="3">
                  <c:v>B      Kaivostoiminta ja louhinta</c:v>
                </c:pt>
                <c:pt idx="4">
                  <c:v>C      Teollisuus</c:v>
                </c:pt>
                <c:pt idx="5">
                  <c:v>10     Elintarvikkeiden valmistus</c:v>
                </c:pt>
                <c:pt idx="6">
                  <c:v>16     Sahatavaran sekä puu- ja korkkituotteiden valmistus (pl. huonekalut); olki- ja punontatuotteiden valmistus</c:v>
                </c:pt>
                <c:pt idx="7">
                  <c:v>25     Metallituotteiden valmistus (pl. koneet ja laitteet)</c:v>
                </c:pt>
                <c:pt idx="8">
                  <c:v>D      Sähkö-, kaasu- ja lämpöhuolto, jäähdytysliiketoiminta</c:v>
                </c:pt>
                <c:pt idx="9">
                  <c:v>E      Vesihuolto, viemäri- ja jätevesihuolto, jätehuolto ja muu ympäristön puhtaanapito</c:v>
                </c:pt>
                <c:pt idx="10">
                  <c:v>F      Rakentaminen</c:v>
                </c:pt>
                <c:pt idx="11">
                  <c:v>G      Tukku- ja vähittäiskauppa; moottoriajoneuvojen ja moottoripyörien korjaus</c:v>
                </c:pt>
                <c:pt idx="12">
                  <c:v>H      Kuljetus ja varastointi</c:v>
                </c:pt>
                <c:pt idx="13">
                  <c:v>I      Majoitus- ja ravitsemistoiminta</c:v>
                </c:pt>
                <c:pt idx="14">
                  <c:v>J      Informaatio ja viestintä</c:v>
                </c:pt>
                <c:pt idx="15">
                  <c:v>K      Rahoitus- ja vakuutustoiminta</c:v>
                </c:pt>
                <c:pt idx="16">
                  <c:v>L      Kiinteistöalan toiminta</c:v>
                </c:pt>
                <c:pt idx="17">
                  <c:v>M      Ammatillinen, tieteellinen ja tekninen toiminta</c:v>
                </c:pt>
                <c:pt idx="18">
                  <c:v>N      Hallinto- ja tukipalvelutoiminta</c:v>
                </c:pt>
                <c:pt idx="19">
                  <c:v>O      Julkinen hallinto ja maanpuolustus; pakollinen sosiaalivakuutus</c:v>
                </c:pt>
                <c:pt idx="20">
                  <c:v>P      Koulutus</c:v>
                </c:pt>
                <c:pt idx="21">
                  <c:v>Q      Terveys- ja sosiaalipalvelut</c:v>
                </c:pt>
                <c:pt idx="22">
                  <c:v>R      Taiteet, viihde ja virkistys</c:v>
                </c:pt>
                <c:pt idx="23">
                  <c:v>S      Muu palvelutoiminta</c:v>
                </c:pt>
                <c:pt idx="24">
                  <c:v>T      Kotitalouksien toiminta työnantajina; kotitalouksien eriyttämätön toiminta tavaroiden ja palvelujen tuottamiseksi omaan käyttöön</c:v>
                </c:pt>
                <c:pt idx="25">
                  <c:v>X      Toimiala tuntematon</c:v>
                </c:pt>
              </c:strCache>
            </c:strRef>
          </c:cat>
          <c:val>
            <c:numRef>
              <c:f>Taul1!$J$7:$J$32</c:f>
              <c:numCache>
                <c:formatCode>0%</c:formatCode>
                <c:ptCount val="26"/>
                <c:pt idx="0">
                  <c:v>0.73485388453314326</c:v>
                </c:pt>
                <c:pt idx="1">
                  <c:v>0.66161068977970383</c:v>
                </c:pt>
                <c:pt idx="2">
                  <c:v>0.87948350071736014</c:v>
                </c:pt>
                <c:pt idx="3">
                  <c:v>0.95294117647058818</c:v>
                </c:pt>
                <c:pt idx="4">
                  <c:v>0.76706595468321548</c:v>
                </c:pt>
                <c:pt idx="5">
                  <c:v>0.53473344103392573</c:v>
                </c:pt>
                <c:pt idx="6">
                  <c:v>0.81716417910447758</c:v>
                </c:pt>
                <c:pt idx="7">
                  <c:v>0.88177874186550975</c:v>
                </c:pt>
                <c:pt idx="8">
                  <c:v>0.67755102040816328</c:v>
                </c:pt>
                <c:pt idx="9">
                  <c:v>0.85763888888888884</c:v>
                </c:pt>
                <c:pt idx="10">
                  <c:v>0.93887147335423193</c:v>
                </c:pt>
                <c:pt idx="11">
                  <c:v>0.45459373340414233</c:v>
                </c:pt>
                <c:pt idx="12">
                  <c:v>0.8686789494315954</c:v>
                </c:pt>
                <c:pt idx="13">
                  <c:v>0.24306220095693781</c:v>
                </c:pt>
                <c:pt idx="14">
                  <c:v>0.65423728813559323</c:v>
                </c:pt>
                <c:pt idx="15">
                  <c:v>0.25856164383561642</c:v>
                </c:pt>
                <c:pt idx="16">
                  <c:v>0.5685884691848907</c:v>
                </c:pt>
                <c:pt idx="17">
                  <c:v>0.58204488778054864</c:v>
                </c:pt>
                <c:pt idx="18">
                  <c:v>0.41349337748344372</c:v>
                </c:pt>
                <c:pt idx="19">
                  <c:v>0.4711051030753633</c:v>
                </c:pt>
                <c:pt idx="20">
                  <c:v>0.30625630676084764</c:v>
                </c:pt>
                <c:pt idx="21">
                  <c:v>0.13879339979374355</c:v>
                </c:pt>
                <c:pt idx="22">
                  <c:v>0.46311010215664017</c:v>
                </c:pt>
                <c:pt idx="23">
                  <c:v>0.27626699629171819</c:v>
                </c:pt>
                <c:pt idx="24">
                  <c:v>0.26808510638297872</c:v>
                </c:pt>
                <c:pt idx="25">
                  <c:v>0.60110803324099726</c:v>
                </c:pt>
              </c:numCache>
            </c:numRef>
          </c:val>
          <c:extLst>
            <c:ext xmlns:c16="http://schemas.microsoft.com/office/drawing/2014/chart" uri="{C3380CC4-5D6E-409C-BE32-E72D297353CC}">
              <c16:uniqueId val="{00000000-D886-4C58-B914-41F27A4D6783}"/>
            </c:ext>
          </c:extLst>
        </c:ser>
        <c:ser>
          <c:idx val="1"/>
          <c:order val="1"/>
          <c:tx>
            <c:v>naiset</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Taul1!$I$7:$I$32</c:f>
              <c:strCache>
                <c:ptCount val="26"/>
                <c:pt idx="0">
                  <c:v>A      Maatalous, metsätalous ja kalatalous</c:v>
                </c:pt>
                <c:pt idx="1">
                  <c:v>01     Kasvinviljely ja kotieläintalous, riistatalous ja niihin liittyvät palvelut</c:v>
                </c:pt>
                <c:pt idx="2">
                  <c:v>02     Metsätalous ja puunkorjuu</c:v>
                </c:pt>
                <c:pt idx="3">
                  <c:v>B      Kaivostoiminta ja louhinta</c:v>
                </c:pt>
                <c:pt idx="4">
                  <c:v>C      Teollisuus</c:v>
                </c:pt>
                <c:pt idx="5">
                  <c:v>10     Elintarvikkeiden valmistus</c:v>
                </c:pt>
                <c:pt idx="6">
                  <c:v>16     Sahatavaran sekä puu- ja korkkituotteiden valmistus (pl. huonekalut); olki- ja punontatuotteiden valmistus</c:v>
                </c:pt>
                <c:pt idx="7">
                  <c:v>25     Metallituotteiden valmistus (pl. koneet ja laitteet)</c:v>
                </c:pt>
                <c:pt idx="8">
                  <c:v>D      Sähkö-, kaasu- ja lämpöhuolto, jäähdytysliiketoiminta</c:v>
                </c:pt>
                <c:pt idx="9">
                  <c:v>E      Vesihuolto, viemäri- ja jätevesihuolto, jätehuolto ja muu ympäristön puhtaanapito</c:v>
                </c:pt>
                <c:pt idx="10">
                  <c:v>F      Rakentaminen</c:v>
                </c:pt>
                <c:pt idx="11">
                  <c:v>G      Tukku- ja vähittäiskauppa; moottoriajoneuvojen ja moottoripyörien korjaus</c:v>
                </c:pt>
                <c:pt idx="12">
                  <c:v>H      Kuljetus ja varastointi</c:v>
                </c:pt>
                <c:pt idx="13">
                  <c:v>I      Majoitus- ja ravitsemistoiminta</c:v>
                </c:pt>
                <c:pt idx="14">
                  <c:v>J      Informaatio ja viestintä</c:v>
                </c:pt>
                <c:pt idx="15">
                  <c:v>K      Rahoitus- ja vakuutustoiminta</c:v>
                </c:pt>
                <c:pt idx="16">
                  <c:v>L      Kiinteistöalan toiminta</c:v>
                </c:pt>
                <c:pt idx="17">
                  <c:v>M      Ammatillinen, tieteellinen ja tekninen toiminta</c:v>
                </c:pt>
                <c:pt idx="18">
                  <c:v>N      Hallinto- ja tukipalvelutoiminta</c:v>
                </c:pt>
                <c:pt idx="19">
                  <c:v>O      Julkinen hallinto ja maanpuolustus; pakollinen sosiaalivakuutus</c:v>
                </c:pt>
                <c:pt idx="20">
                  <c:v>P      Koulutus</c:v>
                </c:pt>
                <c:pt idx="21">
                  <c:v>Q      Terveys- ja sosiaalipalvelut</c:v>
                </c:pt>
                <c:pt idx="22">
                  <c:v>R      Taiteet, viihde ja virkistys</c:v>
                </c:pt>
                <c:pt idx="23">
                  <c:v>S      Muu palvelutoiminta</c:v>
                </c:pt>
                <c:pt idx="24">
                  <c:v>T      Kotitalouksien toiminta työnantajina; kotitalouksien eriyttämätön toiminta tavaroiden ja palvelujen tuottamiseksi omaan käyttöön</c:v>
                </c:pt>
                <c:pt idx="25">
                  <c:v>X      Toimiala tuntematon</c:v>
                </c:pt>
              </c:strCache>
            </c:strRef>
          </c:cat>
          <c:val>
            <c:numRef>
              <c:f>Taul1!$K$7:$K$32</c:f>
              <c:numCache>
                <c:formatCode>0%</c:formatCode>
                <c:ptCount val="26"/>
                <c:pt idx="0">
                  <c:v>0.26514611546685674</c:v>
                </c:pt>
                <c:pt idx="1">
                  <c:v>0.33838931022029611</c:v>
                </c:pt>
                <c:pt idx="2">
                  <c:v>0.12051649928263988</c:v>
                </c:pt>
                <c:pt idx="3">
                  <c:v>4.7058823529411764E-2</c:v>
                </c:pt>
                <c:pt idx="4">
                  <c:v>0.23293404531678452</c:v>
                </c:pt>
                <c:pt idx="5">
                  <c:v>0.46526655896607433</c:v>
                </c:pt>
                <c:pt idx="6">
                  <c:v>0.18283582089552239</c:v>
                </c:pt>
                <c:pt idx="7">
                  <c:v>0.11822125813449023</c:v>
                </c:pt>
                <c:pt idx="8">
                  <c:v>0.32244897959183672</c:v>
                </c:pt>
                <c:pt idx="9">
                  <c:v>0.1423611111111111</c:v>
                </c:pt>
                <c:pt idx="10">
                  <c:v>6.1128526645768025E-2</c:v>
                </c:pt>
                <c:pt idx="11">
                  <c:v>0.54540626659585767</c:v>
                </c:pt>
                <c:pt idx="12">
                  <c:v>0.13132105056840454</c:v>
                </c:pt>
                <c:pt idx="13">
                  <c:v>0.75693779904306224</c:v>
                </c:pt>
                <c:pt idx="14">
                  <c:v>0.34576271186440677</c:v>
                </c:pt>
                <c:pt idx="15">
                  <c:v>0.74143835616438358</c:v>
                </c:pt>
                <c:pt idx="16">
                  <c:v>0.43141153081510936</c:v>
                </c:pt>
                <c:pt idx="17">
                  <c:v>0.41795511221945136</c:v>
                </c:pt>
                <c:pt idx="18">
                  <c:v>0.58650662251655628</c:v>
                </c:pt>
                <c:pt idx="19">
                  <c:v>0.52889489692463665</c:v>
                </c:pt>
                <c:pt idx="20">
                  <c:v>0.69374369323915241</c:v>
                </c:pt>
                <c:pt idx="21">
                  <c:v>0.8612066002062565</c:v>
                </c:pt>
                <c:pt idx="22">
                  <c:v>0.53688989784335983</c:v>
                </c:pt>
                <c:pt idx="23">
                  <c:v>0.72373300370828186</c:v>
                </c:pt>
                <c:pt idx="24">
                  <c:v>0.73191489361702122</c:v>
                </c:pt>
                <c:pt idx="25">
                  <c:v>0.39889196675900279</c:v>
                </c:pt>
              </c:numCache>
            </c:numRef>
          </c:val>
          <c:extLst>
            <c:ext xmlns:c16="http://schemas.microsoft.com/office/drawing/2014/chart" uri="{C3380CC4-5D6E-409C-BE32-E72D297353CC}">
              <c16:uniqueId val="{00000001-D886-4C58-B914-41F27A4D6783}"/>
            </c:ext>
          </c:extLst>
        </c:ser>
        <c:dLbls>
          <c:showLegendKey val="0"/>
          <c:showVal val="0"/>
          <c:showCatName val="0"/>
          <c:showSerName val="0"/>
          <c:showPercent val="0"/>
          <c:showBubbleSize val="0"/>
        </c:dLbls>
        <c:gapWidth val="150"/>
        <c:overlap val="100"/>
        <c:axId val="510957368"/>
        <c:axId val="510959008"/>
      </c:barChart>
      <c:catAx>
        <c:axId val="510957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0959008"/>
        <c:crosses val="autoZero"/>
        <c:auto val="1"/>
        <c:lblAlgn val="ctr"/>
        <c:lblOffset val="100"/>
        <c:noMultiLvlLbl val="0"/>
      </c:catAx>
      <c:valAx>
        <c:axId val="5109590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0957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atin typeface="Arial" charset="0"/>
                <a:ea typeface="Arial" charset="0"/>
                <a:cs typeface="Arial" charset="0"/>
              </a:defRPr>
            </a:lvl1pPr>
          </a:lstStyle>
          <a:p>
            <a:pPr>
              <a:defRPr/>
            </a:pPr>
            <a:endParaRPr lang="fi-FI" dirty="0"/>
          </a:p>
        </p:txBody>
      </p:sp>
      <p:sp>
        <p:nvSpPr>
          <p:cNvPr id="174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Arial" charset="0"/>
                <a:ea typeface="Arial" charset="0"/>
                <a:cs typeface="Arial" charset="0"/>
              </a:defRPr>
            </a:lvl1pPr>
          </a:lstStyle>
          <a:p>
            <a:pPr>
              <a:defRPr/>
            </a:pPr>
            <a:endParaRPr lang="fi-FI" dirty="0"/>
          </a:p>
        </p:txBody>
      </p:sp>
      <p:sp>
        <p:nvSpPr>
          <p:cNvPr id="174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a:latin typeface="Arial" charset="0"/>
                <a:ea typeface="Arial" charset="0"/>
                <a:cs typeface="Arial" charset="0"/>
              </a:defRPr>
            </a:lvl1pPr>
          </a:lstStyle>
          <a:p>
            <a:pPr>
              <a:defRPr/>
            </a:pPr>
            <a:endParaRPr lang="fi-FI" dirty="0"/>
          </a:p>
        </p:txBody>
      </p:sp>
      <p:sp>
        <p:nvSpPr>
          <p:cNvPr id="174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atin typeface="Arial" charset="0"/>
                <a:ea typeface="Arial" charset="0"/>
                <a:cs typeface="Arial" charset="0"/>
              </a:defRPr>
            </a:lvl1pPr>
          </a:lstStyle>
          <a:p>
            <a:pPr>
              <a:defRPr/>
            </a:pPr>
            <a:fld id="{EB8BD8F5-9DEF-A94E-9A1C-DE78F1F7EC6F}" type="slidenum">
              <a:rPr lang="fi-FI"/>
              <a:pPr>
                <a:defRPr/>
              </a:pPr>
              <a:t>‹#›</a:t>
            </a:fld>
            <a:endParaRPr lang="fi-FI" dirty="0"/>
          </a:p>
        </p:txBody>
      </p:sp>
    </p:spTree>
    <p:extLst>
      <p:ext uri="{BB962C8B-B14F-4D97-AF65-F5344CB8AC3E}">
        <p14:creationId xmlns:p14="http://schemas.microsoft.com/office/powerpoint/2010/main" val="26117124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11113"/>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atin typeface="Arial" charset="0"/>
                <a:ea typeface="Arial" charset="0"/>
                <a:cs typeface="Arial" charset="0"/>
              </a:defRPr>
            </a:lvl1pPr>
          </a:lstStyle>
          <a:p>
            <a:pPr>
              <a:defRPr/>
            </a:pPr>
            <a:endParaRPr lang="fi-FI" dirty="0"/>
          </a:p>
        </p:txBody>
      </p:sp>
      <p:sp>
        <p:nvSpPr>
          <p:cNvPr id="13315" name="Rectangle 3"/>
          <p:cNvSpPr>
            <a:spLocks noGrp="1" noChangeArrowheads="1"/>
          </p:cNvSpPr>
          <p:nvPr>
            <p:ph type="dt" idx="1"/>
          </p:nvPr>
        </p:nvSpPr>
        <p:spPr bwMode="auto">
          <a:xfrm>
            <a:off x="3884613" y="11113"/>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Arial" charset="0"/>
                <a:ea typeface="Arial" charset="0"/>
                <a:cs typeface="Arial" charset="0"/>
              </a:defRPr>
            </a:lvl1pPr>
          </a:lstStyle>
          <a:p>
            <a:pPr>
              <a:defRPr/>
            </a:pPr>
            <a:endParaRPr lang="fi-FI"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13318" name="Rectangle 6"/>
          <p:cNvSpPr>
            <a:spLocks noGrp="1" noChangeArrowheads="1"/>
          </p:cNvSpPr>
          <p:nvPr>
            <p:ph type="ftr" sz="quarter" idx="4"/>
          </p:nvPr>
        </p:nvSpPr>
        <p:spPr bwMode="auto">
          <a:xfrm>
            <a:off x="0" y="8696325"/>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a:latin typeface="Arial" charset="0"/>
                <a:ea typeface="Arial" charset="0"/>
                <a:cs typeface="Arial" charset="0"/>
              </a:defRPr>
            </a:lvl1pPr>
          </a:lstStyle>
          <a:p>
            <a:pPr>
              <a:defRPr/>
            </a:pPr>
            <a:endParaRPr lang="fi-FI" dirty="0"/>
          </a:p>
        </p:txBody>
      </p:sp>
      <p:sp>
        <p:nvSpPr>
          <p:cNvPr id="13319" name="Rectangle 7"/>
          <p:cNvSpPr>
            <a:spLocks noGrp="1" noChangeArrowheads="1"/>
          </p:cNvSpPr>
          <p:nvPr>
            <p:ph type="sldNum" sz="quarter" idx="5"/>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atin typeface="Arial" charset="0"/>
                <a:ea typeface="Arial" charset="0"/>
                <a:cs typeface="Arial" charset="0"/>
              </a:defRPr>
            </a:lvl1pPr>
          </a:lstStyle>
          <a:p>
            <a:pPr>
              <a:defRPr/>
            </a:pPr>
            <a:fld id="{D7EABC4F-DD8E-A044-9BB3-49995D6D5D9A}" type="slidenum">
              <a:rPr lang="fi-FI"/>
              <a:pPr>
                <a:defRPr/>
              </a:pPr>
              <a:t>‹#›</a:t>
            </a:fld>
            <a:endParaRPr lang="fi-FI" dirty="0"/>
          </a:p>
        </p:txBody>
      </p:sp>
    </p:spTree>
    <p:extLst>
      <p:ext uri="{BB962C8B-B14F-4D97-AF65-F5344CB8AC3E}">
        <p14:creationId xmlns:p14="http://schemas.microsoft.com/office/powerpoint/2010/main" val="413330399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C23801-577D-45F9-85D7-DDB595307DBE}" type="slidenum">
              <a:rPr lang="fi-FI">
                <a:solidFill>
                  <a:prstClr val="black"/>
                </a:solidFill>
              </a:rPr>
              <a:pPr/>
              <a:t>6</a:t>
            </a:fld>
            <a:endParaRPr lang="fi-FI">
              <a:solidFill>
                <a:prstClr val="black"/>
              </a:solidFill>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fi-FI" dirty="0"/>
          </a:p>
        </p:txBody>
      </p:sp>
    </p:spTree>
    <p:extLst>
      <p:ext uri="{BB962C8B-B14F-4D97-AF65-F5344CB8AC3E}">
        <p14:creationId xmlns:p14="http://schemas.microsoft.com/office/powerpoint/2010/main" val="1644932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D7EABC4F-DD8E-A044-9BB3-49995D6D5D9A}" type="slidenum">
              <a:rPr lang="fi-FI" smtClean="0"/>
              <a:pPr>
                <a:defRPr/>
              </a:pPr>
              <a:t>12</a:t>
            </a:fld>
            <a:endParaRPr lang="fi-FI" dirty="0"/>
          </a:p>
        </p:txBody>
      </p:sp>
    </p:spTree>
    <p:extLst>
      <p:ext uri="{BB962C8B-B14F-4D97-AF65-F5344CB8AC3E}">
        <p14:creationId xmlns:p14="http://schemas.microsoft.com/office/powerpoint/2010/main" val="688237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6150" name="Rectangle 6"/>
          <p:cNvSpPr>
            <a:spLocks noGrp="1" noChangeArrowheads="1"/>
          </p:cNvSpPr>
          <p:nvPr>
            <p:ph type="ctrTitle"/>
          </p:nvPr>
        </p:nvSpPr>
        <p:spPr>
          <a:xfrm>
            <a:off x="323850" y="1600200"/>
            <a:ext cx="8496300" cy="2087562"/>
          </a:xfrm>
        </p:spPr>
        <p:txBody>
          <a:bodyPr anchor="b"/>
          <a:lstStyle>
            <a:lvl1pPr algn="ctr">
              <a:defRPr sz="5400" i="0">
                <a:latin typeface="+mj-lt"/>
              </a:defRPr>
            </a:lvl1pPr>
          </a:lstStyle>
          <a:p>
            <a:r>
              <a:rPr lang="fi-FI" dirty="0"/>
              <a:t>Muokkaa </a:t>
            </a:r>
            <a:r>
              <a:rPr lang="fi-FI" dirty="0" err="1"/>
              <a:t>perustyyl</a:t>
            </a:r>
            <a:r>
              <a:rPr lang="fi-FI" dirty="0"/>
              <a:t>. </a:t>
            </a:r>
            <a:r>
              <a:rPr lang="fi-FI" dirty="0" err="1"/>
              <a:t>napsautt</a:t>
            </a:r>
            <a:r>
              <a:rPr lang="fi-FI" dirty="0"/>
              <a:t>.</a:t>
            </a:r>
          </a:p>
        </p:txBody>
      </p:sp>
      <p:sp>
        <p:nvSpPr>
          <p:cNvPr id="6151" name="Rectangle 7"/>
          <p:cNvSpPr>
            <a:spLocks noGrp="1" noChangeArrowheads="1"/>
          </p:cNvSpPr>
          <p:nvPr>
            <p:ph type="subTitle" idx="1"/>
          </p:nvPr>
        </p:nvSpPr>
        <p:spPr>
          <a:xfrm>
            <a:off x="323850" y="3687762"/>
            <a:ext cx="8496300" cy="936625"/>
          </a:xfrm>
        </p:spPr>
        <p:txBody>
          <a:bodyPr/>
          <a:lstStyle>
            <a:lvl1pPr marL="0" indent="0" algn="ctr">
              <a:buFontTx/>
              <a:buNone/>
              <a:defRPr>
                <a:solidFill>
                  <a:schemeClr val="tx2"/>
                </a:solidFill>
              </a:defRPr>
            </a:lvl1pPr>
          </a:lstStyle>
          <a:p>
            <a:r>
              <a:rPr lang="fi-FI"/>
              <a:t>Muokkaa alaotsikon perustyyliä napsautt.</a:t>
            </a:r>
          </a:p>
        </p:txBody>
      </p:sp>
    </p:spTree>
    <p:extLst>
      <p:ext uri="{BB962C8B-B14F-4D97-AF65-F5344CB8AC3E}">
        <p14:creationId xmlns:p14="http://schemas.microsoft.com/office/powerpoint/2010/main" val="95361518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osoitt.</a:t>
            </a:r>
          </a:p>
        </p:txBody>
      </p:sp>
      <p:sp>
        <p:nvSpPr>
          <p:cNvPr id="3" name="Pystysuoran tekstin paikkamerkki 2"/>
          <p:cNvSpPr>
            <a:spLocks noGrp="1"/>
          </p:cNvSpPr>
          <p:nvPr>
            <p:ph type="body" orient="vert" idx="1"/>
          </p:nvPr>
        </p:nvSpPr>
        <p:spPr/>
        <p:txBody>
          <a:bodyPr vert="eaVert"/>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42711469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696075" y="1219200"/>
            <a:ext cx="2124075" cy="4319587"/>
          </a:xfrm>
        </p:spPr>
        <p:txBody>
          <a:bodyPr vert="eaVert"/>
          <a:lstStyle/>
          <a:p>
            <a:r>
              <a:rPr lang="fi-FI"/>
              <a:t>Muokkaa perustyylejä osoitt.</a:t>
            </a:r>
          </a:p>
        </p:txBody>
      </p:sp>
      <p:sp>
        <p:nvSpPr>
          <p:cNvPr id="3" name="Pystysuoran tekstin paikkamerkki 2"/>
          <p:cNvSpPr>
            <a:spLocks noGrp="1"/>
          </p:cNvSpPr>
          <p:nvPr>
            <p:ph type="body" orient="vert" idx="1"/>
          </p:nvPr>
        </p:nvSpPr>
        <p:spPr>
          <a:xfrm>
            <a:off x="323850" y="1219200"/>
            <a:ext cx="6219825" cy="4319587"/>
          </a:xfrm>
        </p:spPr>
        <p:txBody>
          <a:bodyPr vert="eaVert"/>
          <a:lstStyle/>
          <a:p>
            <a:pPr lvl="0"/>
            <a:r>
              <a:rPr lang="fi-FI" dirty="0"/>
              <a:t>Muokkaa tekstin perustyylejä osoittamalla</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396096832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Muokkaa perustyylejä </a:t>
            </a:r>
            <a:r>
              <a:rPr lang="fi-FI" dirty="0" err="1"/>
              <a:t>osoitt</a:t>
            </a:r>
            <a:r>
              <a:rPr lang="fi-FI" dirty="0"/>
              <a:t>.</a:t>
            </a:r>
          </a:p>
        </p:txBody>
      </p:sp>
      <p:sp>
        <p:nvSpPr>
          <p:cNvPr id="3" name="Sisällön paikkamerkki 2"/>
          <p:cNvSpPr>
            <a:spLocks noGrp="1"/>
          </p:cNvSpPr>
          <p:nvPr>
            <p:ph idx="1"/>
          </p:nvPr>
        </p:nvSpPr>
        <p:spPr/>
        <p:txBody>
          <a:body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55128799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3819525"/>
            <a:ext cx="7772400" cy="1362075"/>
          </a:xfrm>
        </p:spPr>
        <p:txBody>
          <a:bodyPr anchor="t"/>
          <a:lstStyle>
            <a:lvl1pPr algn="l">
              <a:defRPr sz="4000" b="1" cap="all"/>
            </a:lvl1pPr>
          </a:lstStyle>
          <a:p>
            <a:r>
              <a:rPr lang="fi-FI" dirty="0"/>
              <a:t>Muokkaa perustyylejä </a:t>
            </a:r>
            <a:r>
              <a:rPr lang="fi-FI" dirty="0" err="1"/>
              <a:t>osoitt</a:t>
            </a:r>
            <a:r>
              <a:rPr lang="fi-FI" dirty="0"/>
              <a:t>.</a:t>
            </a:r>
          </a:p>
        </p:txBody>
      </p:sp>
      <p:sp>
        <p:nvSpPr>
          <p:cNvPr id="3" name="Tekstin paikkamerkki 2"/>
          <p:cNvSpPr>
            <a:spLocks noGrp="1"/>
          </p:cNvSpPr>
          <p:nvPr>
            <p:ph type="body" idx="1"/>
          </p:nvPr>
        </p:nvSpPr>
        <p:spPr>
          <a:xfrm>
            <a:off x="722313" y="231933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dirty="0"/>
              <a:t>Muokkaa tekstin perustyylejä osoittamalla</a:t>
            </a:r>
          </a:p>
        </p:txBody>
      </p:sp>
    </p:spTree>
    <p:extLst>
      <p:ext uri="{BB962C8B-B14F-4D97-AF65-F5344CB8AC3E}">
        <p14:creationId xmlns:p14="http://schemas.microsoft.com/office/powerpoint/2010/main" val="245249497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Muokkaa perustyylejä </a:t>
            </a:r>
            <a:r>
              <a:rPr lang="fi-FI" dirty="0" err="1"/>
              <a:t>osoitt</a:t>
            </a:r>
            <a:r>
              <a:rPr lang="fi-FI" dirty="0"/>
              <a:t>.</a:t>
            </a:r>
          </a:p>
        </p:txBody>
      </p:sp>
      <p:sp>
        <p:nvSpPr>
          <p:cNvPr id="3" name="Sisällön paikkamerkki 2"/>
          <p:cNvSpPr>
            <a:spLocks noGrp="1"/>
          </p:cNvSpPr>
          <p:nvPr>
            <p:ph sz="half" idx="1"/>
          </p:nvPr>
        </p:nvSpPr>
        <p:spPr>
          <a:xfrm>
            <a:off x="323850" y="2057400"/>
            <a:ext cx="4171950" cy="324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dirty="0"/>
              <a:t>Muokkaa tekstin perustyylejä osoittamalla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4648200" y="2057400"/>
            <a:ext cx="4171950" cy="324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46566029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457200"/>
            <a:ext cx="8229600" cy="1143000"/>
          </a:xfrm>
        </p:spPr>
        <p:txBody>
          <a:bodyPr/>
          <a:lstStyle>
            <a:lvl1pPr>
              <a:defRPr/>
            </a:lvl1pPr>
          </a:lstStyle>
          <a:p>
            <a:r>
              <a:rPr lang="fi-FI" dirty="0"/>
              <a:t>Muokkaa perustyylejä </a:t>
            </a:r>
            <a:r>
              <a:rPr lang="fi-FI" dirty="0" err="1"/>
              <a:t>osoitt</a:t>
            </a:r>
            <a:r>
              <a:rPr lang="fi-FI" dirty="0"/>
              <a:t>.</a:t>
            </a:r>
          </a:p>
        </p:txBody>
      </p:sp>
      <p:sp>
        <p:nvSpPr>
          <p:cNvPr id="3" name="Tekstin paikkamerkki 2"/>
          <p:cNvSpPr>
            <a:spLocks noGrp="1"/>
          </p:cNvSpPr>
          <p:nvPr>
            <p:ph type="body" idx="1"/>
          </p:nvPr>
        </p:nvSpPr>
        <p:spPr>
          <a:xfrm>
            <a:off x="457200" y="18288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osoittamalla</a:t>
            </a:r>
          </a:p>
        </p:txBody>
      </p:sp>
      <p:sp>
        <p:nvSpPr>
          <p:cNvPr id="4" name="Sisällön paikkamerkki 3"/>
          <p:cNvSpPr>
            <a:spLocks noGrp="1"/>
          </p:cNvSpPr>
          <p:nvPr>
            <p:ph sz="half" idx="2"/>
          </p:nvPr>
        </p:nvSpPr>
        <p:spPr>
          <a:xfrm>
            <a:off x="457200" y="2590800"/>
            <a:ext cx="4040188" cy="2960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dirty="0"/>
              <a:t>Muokkaa tekstin perustyylejä osoittamalla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Tekstin paikkamerkki 4"/>
          <p:cNvSpPr>
            <a:spLocks noGrp="1"/>
          </p:cNvSpPr>
          <p:nvPr>
            <p:ph type="body" sz="quarter" idx="3"/>
          </p:nvPr>
        </p:nvSpPr>
        <p:spPr>
          <a:xfrm>
            <a:off x="4645025" y="183991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osoittamalla</a:t>
            </a:r>
          </a:p>
        </p:txBody>
      </p:sp>
      <p:sp>
        <p:nvSpPr>
          <p:cNvPr id="6" name="Sisällön paikkamerkki 5"/>
          <p:cNvSpPr>
            <a:spLocks noGrp="1"/>
          </p:cNvSpPr>
          <p:nvPr>
            <p:ph sz="quarter" idx="4"/>
          </p:nvPr>
        </p:nvSpPr>
        <p:spPr>
          <a:xfrm>
            <a:off x="4645025" y="2590800"/>
            <a:ext cx="4041775" cy="2960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dirty="0"/>
              <a:t>Muokkaa tekstin perustyylejä osoittamalla</a:t>
            </a:r>
          </a:p>
          <a:p>
            <a:pPr lvl="1"/>
            <a:r>
              <a:rPr lang="fi-FI" dirty="0"/>
              <a:t>toinen taso</a:t>
            </a:r>
          </a:p>
          <a:p>
            <a:pPr lvl="2"/>
            <a:r>
              <a:rPr lang="fi-FI" dirty="0"/>
              <a:t>kolmas taso</a:t>
            </a:r>
          </a:p>
          <a:p>
            <a:pPr lvl="3"/>
            <a:r>
              <a:rPr lang="fi-FI" dirty="0"/>
              <a:t>neljäs taso</a:t>
            </a:r>
          </a:p>
          <a:p>
            <a:pPr lvl="4"/>
            <a:r>
              <a:rPr lang="fi-FI" dirty="0"/>
              <a:t>viides taso</a:t>
            </a:r>
          </a:p>
        </p:txBody>
      </p:sp>
    </p:spTree>
    <p:extLst>
      <p:ext uri="{BB962C8B-B14F-4D97-AF65-F5344CB8AC3E}">
        <p14:creationId xmlns:p14="http://schemas.microsoft.com/office/powerpoint/2010/main" val="47199068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osoitt.</a:t>
            </a:r>
          </a:p>
        </p:txBody>
      </p:sp>
    </p:spTree>
    <p:extLst>
      <p:ext uri="{BB962C8B-B14F-4D97-AF65-F5344CB8AC3E}">
        <p14:creationId xmlns:p14="http://schemas.microsoft.com/office/powerpoint/2010/main" val="112100958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026946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762000"/>
            <a:ext cx="3008313" cy="1162050"/>
          </a:xfrm>
        </p:spPr>
        <p:txBody>
          <a:bodyPr anchor="b"/>
          <a:lstStyle>
            <a:lvl1pPr algn="l">
              <a:defRPr sz="2000" b="1"/>
            </a:lvl1pPr>
          </a:lstStyle>
          <a:p>
            <a:r>
              <a:rPr lang="fi-FI" dirty="0"/>
              <a:t>Muokkaa perustyylejä </a:t>
            </a:r>
            <a:r>
              <a:rPr lang="fi-FI" dirty="0" err="1"/>
              <a:t>osoitt</a:t>
            </a:r>
            <a:r>
              <a:rPr lang="fi-FI" dirty="0"/>
              <a:t>.</a:t>
            </a:r>
          </a:p>
        </p:txBody>
      </p:sp>
      <p:sp>
        <p:nvSpPr>
          <p:cNvPr id="3" name="Sisällön paikkamerkki 2"/>
          <p:cNvSpPr>
            <a:spLocks noGrp="1"/>
          </p:cNvSpPr>
          <p:nvPr>
            <p:ph idx="1"/>
          </p:nvPr>
        </p:nvSpPr>
        <p:spPr>
          <a:xfrm>
            <a:off x="3575050" y="762000"/>
            <a:ext cx="5111750" cy="4862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dirty="0"/>
              <a:t>Muokkaa tekstin perustyylejä osoittamalla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Tekstin paikkamerkki 3"/>
          <p:cNvSpPr>
            <a:spLocks noGrp="1"/>
          </p:cNvSpPr>
          <p:nvPr>
            <p:ph type="body" sz="half" idx="2"/>
          </p:nvPr>
        </p:nvSpPr>
        <p:spPr>
          <a:xfrm>
            <a:off x="457200" y="1905000"/>
            <a:ext cx="3008313" cy="370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a:t>Muokkaa tekstin perustyylejä osoittamalla</a:t>
            </a:r>
          </a:p>
        </p:txBody>
      </p:sp>
    </p:spTree>
    <p:extLst>
      <p:ext uri="{BB962C8B-B14F-4D97-AF65-F5344CB8AC3E}">
        <p14:creationId xmlns:p14="http://schemas.microsoft.com/office/powerpoint/2010/main" val="36145537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957105"/>
            <a:ext cx="5486400" cy="300695"/>
          </a:xfrm>
        </p:spPr>
        <p:txBody>
          <a:bodyPr anchor="b"/>
          <a:lstStyle>
            <a:lvl1pPr algn="l">
              <a:defRPr sz="2000" b="1"/>
            </a:lvl1pPr>
          </a:lstStyle>
          <a:p>
            <a:r>
              <a:rPr lang="fi-FI" dirty="0"/>
              <a:t>Muokkaa perustyylejä </a:t>
            </a:r>
            <a:r>
              <a:rPr lang="fi-FI" dirty="0" err="1"/>
              <a:t>osoitt</a:t>
            </a:r>
            <a:r>
              <a:rPr lang="fi-FI" dirty="0"/>
              <a:t>.</a:t>
            </a:r>
          </a:p>
        </p:txBody>
      </p:sp>
      <p:sp>
        <p:nvSpPr>
          <p:cNvPr id="3" name="Kuvan paikkamerkki 2"/>
          <p:cNvSpPr>
            <a:spLocks noGrp="1"/>
          </p:cNvSpPr>
          <p:nvPr>
            <p:ph type="pic" idx="1"/>
          </p:nvPr>
        </p:nvSpPr>
        <p:spPr>
          <a:xfrm>
            <a:off x="1792288" y="1066800"/>
            <a:ext cx="5486400" cy="3733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dirty="0"/>
          </a:p>
        </p:txBody>
      </p:sp>
      <p:sp>
        <p:nvSpPr>
          <p:cNvPr id="4" name="Tekstin paikkamerkki 3"/>
          <p:cNvSpPr>
            <a:spLocks noGrp="1"/>
          </p:cNvSpPr>
          <p:nvPr>
            <p:ph type="body" sz="half" idx="2"/>
          </p:nvPr>
        </p:nvSpPr>
        <p:spPr>
          <a:xfrm>
            <a:off x="1792288" y="5287963"/>
            <a:ext cx="5486400" cy="4270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a:t>Muokkaa tekstin perustyylejä osoittamalla</a:t>
            </a:r>
          </a:p>
        </p:txBody>
      </p:sp>
    </p:spTree>
    <p:extLst>
      <p:ext uri="{BB962C8B-B14F-4D97-AF65-F5344CB8AC3E}">
        <p14:creationId xmlns:p14="http://schemas.microsoft.com/office/powerpoint/2010/main" val="156567505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34"/>
          <p:cNvSpPr>
            <a:spLocks noGrp="1" noChangeArrowheads="1"/>
          </p:cNvSpPr>
          <p:nvPr>
            <p:ph type="title"/>
          </p:nvPr>
        </p:nvSpPr>
        <p:spPr bwMode="auto">
          <a:xfrm>
            <a:off x="323850" y="685800"/>
            <a:ext cx="8496300" cy="1079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i-FI" dirty="0"/>
              <a:t>Muokkaa </a:t>
            </a:r>
            <a:r>
              <a:rPr lang="fi-FI" dirty="0" err="1"/>
              <a:t>perustyyl</a:t>
            </a:r>
            <a:r>
              <a:rPr lang="fi-FI" dirty="0"/>
              <a:t>. </a:t>
            </a:r>
            <a:r>
              <a:rPr lang="fi-FI" dirty="0" err="1"/>
              <a:t>napsautt</a:t>
            </a:r>
            <a:r>
              <a:rPr lang="fi-FI" dirty="0"/>
              <a:t>.</a:t>
            </a:r>
          </a:p>
        </p:txBody>
      </p:sp>
      <p:sp>
        <p:nvSpPr>
          <p:cNvPr id="3" name="Rectangle 35"/>
          <p:cNvSpPr>
            <a:spLocks noGrp="1" noChangeArrowheads="1"/>
          </p:cNvSpPr>
          <p:nvPr>
            <p:ph type="body" idx="1"/>
          </p:nvPr>
        </p:nvSpPr>
        <p:spPr bwMode="auto">
          <a:xfrm>
            <a:off x="323850" y="1765300"/>
            <a:ext cx="8496300" cy="3240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1" name="Picture 10"/>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13"/>
              <a:stretch>
                <a:fillRect/>
              </a:stretch>
            </p:blipFill>
          </mc:Choice>
          <mc:Fallback>
            <p:blipFill>
              <a:blip r:embed="rId14"/>
              <a:stretch>
                <a:fillRect/>
              </a:stretch>
            </p:blipFill>
          </mc:Fallback>
        </mc:AlternateContent>
        <p:spPr>
          <a:xfrm>
            <a:off x="0" y="5436000"/>
            <a:ext cx="9144000" cy="1429145"/>
          </a:xfrm>
          <a:prstGeom prst="rect">
            <a:avLst/>
          </a:prstGeom>
        </p:spPr>
      </p:pic>
    </p:spTree>
    <p:extLst>
      <p:ext uri="{BB962C8B-B14F-4D97-AF65-F5344CB8AC3E}">
        <p14:creationId xmlns:p14="http://schemas.microsoft.com/office/powerpoint/2010/main" val="114329830"/>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ransition>
    <p:fade/>
  </p:transition>
  <p:hf hdr="0" ftr="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p:titleStyle>
    <p:bodyStyle>
      <a:lvl1pPr marL="266700" indent="-266700" algn="l" rtl="0" eaLnBrk="0" fontAlgn="base" hangingPunct="0">
        <a:spcBef>
          <a:spcPct val="0"/>
        </a:spcBef>
        <a:spcAft>
          <a:spcPct val="20000"/>
        </a:spcAft>
        <a:buClr>
          <a:schemeClr val="accent1"/>
        </a:buClr>
        <a:buChar char="•"/>
        <a:defRPr sz="2200">
          <a:solidFill>
            <a:schemeClr val="tx1"/>
          </a:solidFill>
          <a:latin typeface="+mn-lt"/>
          <a:ea typeface="+mn-ea"/>
          <a:cs typeface="+mn-cs"/>
        </a:defRPr>
      </a:lvl1pPr>
      <a:lvl2pPr marL="539750" indent="-271463" algn="l" rtl="0" eaLnBrk="0" fontAlgn="base" hangingPunct="0">
        <a:spcBef>
          <a:spcPct val="0"/>
        </a:spcBef>
        <a:spcAft>
          <a:spcPct val="20000"/>
        </a:spcAft>
        <a:buClr>
          <a:schemeClr val="bg2"/>
        </a:buClr>
        <a:buChar char="•"/>
        <a:defRPr sz="2000">
          <a:solidFill>
            <a:schemeClr val="tx1"/>
          </a:solidFill>
          <a:latin typeface="+mn-lt"/>
          <a:ea typeface="+mn-ea"/>
          <a:cs typeface="+mn-cs"/>
        </a:defRPr>
      </a:lvl2pPr>
      <a:lvl3pPr marL="804863" indent="-263525" algn="l" rtl="0" eaLnBrk="0" fontAlgn="base" hangingPunct="0">
        <a:spcBef>
          <a:spcPct val="0"/>
        </a:spcBef>
        <a:spcAft>
          <a:spcPct val="20000"/>
        </a:spcAft>
        <a:buChar char="•"/>
        <a:defRPr sz="2000">
          <a:solidFill>
            <a:schemeClr val="tx1"/>
          </a:solidFill>
          <a:latin typeface="+mn-lt"/>
          <a:ea typeface="+mn-ea"/>
          <a:cs typeface="+mn-cs"/>
        </a:defRPr>
      </a:lvl3pPr>
      <a:lvl4pPr marL="1074738" indent="-268288" algn="l" rtl="0" eaLnBrk="0" fontAlgn="base" hangingPunct="0">
        <a:spcBef>
          <a:spcPct val="0"/>
        </a:spcBef>
        <a:spcAft>
          <a:spcPct val="20000"/>
        </a:spcAft>
        <a:buChar char="–"/>
        <a:defRPr>
          <a:solidFill>
            <a:schemeClr val="tx1"/>
          </a:solidFill>
          <a:latin typeface="+mn-lt"/>
          <a:ea typeface="+mn-ea"/>
          <a:cs typeface="+mn-cs"/>
        </a:defRPr>
      </a:lvl4pPr>
      <a:lvl5pPr marL="1343025" indent="-266700" algn="l" rtl="0" eaLnBrk="0" fontAlgn="base" hangingPunct="0">
        <a:spcBef>
          <a:spcPct val="0"/>
        </a:spcBef>
        <a:spcAft>
          <a:spcPct val="20000"/>
        </a:spcAft>
        <a:buChar char="»"/>
        <a:defRPr sz="1600">
          <a:solidFill>
            <a:schemeClr val="tx1"/>
          </a:solidFill>
          <a:latin typeface="+mn-lt"/>
          <a:ea typeface="+mn-ea"/>
          <a:cs typeface="+mn-cs"/>
        </a:defRPr>
      </a:lvl5pPr>
      <a:lvl6pPr marL="1800225" indent="-266700" algn="l" rtl="0" fontAlgn="base">
        <a:spcBef>
          <a:spcPct val="0"/>
        </a:spcBef>
        <a:spcAft>
          <a:spcPct val="20000"/>
        </a:spcAft>
        <a:buChar char="»"/>
        <a:defRPr sz="1600">
          <a:solidFill>
            <a:schemeClr val="tx1"/>
          </a:solidFill>
          <a:latin typeface="+mn-lt"/>
          <a:ea typeface="+mn-ea"/>
          <a:cs typeface="+mn-cs"/>
        </a:defRPr>
      </a:lvl6pPr>
      <a:lvl7pPr marL="2257425" indent="-266700" algn="l" rtl="0" fontAlgn="base">
        <a:spcBef>
          <a:spcPct val="0"/>
        </a:spcBef>
        <a:spcAft>
          <a:spcPct val="20000"/>
        </a:spcAft>
        <a:buChar char="»"/>
        <a:defRPr sz="1600">
          <a:solidFill>
            <a:schemeClr val="tx1"/>
          </a:solidFill>
          <a:latin typeface="+mn-lt"/>
          <a:ea typeface="+mn-ea"/>
          <a:cs typeface="+mn-cs"/>
        </a:defRPr>
      </a:lvl7pPr>
      <a:lvl8pPr marL="2714625" indent="-266700" algn="l" rtl="0" fontAlgn="base">
        <a:spcBef>
          <a:spcPct val="0"/>
        </a:spcBef>
        <a:spcAft>
          <a:spcPct val="20000"/>
        </a:spcAft>
        <a:buChar char="»"/>
        <a:defRPr sz="1600">
          <a:solidFill>
            <a:schemeClr val="tx1"/>
          </a:solidFill>
          <a:latin typeface="+mn-lt"/>
          <a:ea typeface="+mn-ea"/>
          <a:cs typeface="+mn-cs"/>
        </a:defRPr>
      </a:lvl8pPr>
      <a:lvl9pPr marL="3171825" indent="-266700" algn="l" rtl="0" fontAlgn="base">
        <a:spcBef>
          <a:spcPct val="0"/>
        </a:spcBef>
        <a:spcAft>
          <a:spcPct val="20000"/>
        </a:spcAft>
        <a:buChar char="»"/>
        <a:defRPr sz="16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stat.fi/til/vkour/2016/vkour_2016_2017-11-02_tie_001_fi.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n numeron paikkamerkki 2"/>
          <p:cNvSpPr>
            <a:spLocks noGrp="1"/>
          </p:cNvSpPr>
          <p:nvPr>
            <p:ph type="sldNum" sz="quarter" idx="4294967295"/>
          </p:nvPr>
        </p:nvSpPr>
        <p:spPr>
          <a:xfrm>
            <a:off x="7086600" y="6356350"/>
            <a:ext cx="2057400" cy="365125"/>
          </a:xfrm>
          <a:prstGeom prst="rect">
            <a:avLst/>
          </a:prstGeom>
        </p:spPr>
        <p:txBody>
          <a:bodyPr/>
          <a:lstStyle/>
          <a:p>
            <a:fld id="{D9744103-616F-0541-83AC-A9FADCD3D238}" type="slidenum">
              <a:rPr lang="fi-FI" smtClean="0">
                <a:solidFill>
                  <a:prstClr val="white"/>
                </a:solidFill>
              </a:rPr>
              <a:pPr/>
              <a:t>1</a:t>
            </a:fld>
            <a:endParaRPr lang="fi-FI">
              <a:solidFill>
                <a:prstClr val="white"/>
              </a:solidFill>
            </a:endParaRPr>
          </a:p>
        </p:txBody>
      </p:sp>
      <p:sp>
        <p:nvSpPr>
          <p:cNvPr id="5" name="Otsikko 4"/>
          <p:cNvSpPr>
            <a:spLocks noGrp="1"/>
          </p:cNvSpPr>
          <p:nvPr>
            <p:ph type="title" idx="4294967295"/>
          </p:nvPr>
        </p:nvSpPr>
        <p:spPr>
          <a:xfrm>
            <a:off x="0" y="365125"/>
            <a:ext cx="7886700" cy="1325563"/>
          </a:xfrm>
        </p:spPr>
        <p:txBody>
          <a:bodyPr>
            <a:normAutofit/>
          </a:bodyPr>
          <a:lstStyle/>
          <a:p>
            <a:r>
              <a:rPr lang="fi-FI"/>
              <a:t>Etelä-Savon väestö ikääntyy koko maata nopeammin</a:t>
            </a:r>
          </a:p>
        </p:txBody>
      </p:sp>
      <p:sp>
        <p:nvSpPr>
          <p:cNvPr id="11" name="Tekstiruutu 5">
            <a:extLst>
              <a:ext uri="{FF2B5EF4-FFF2-40B4-BE49-F238E27FC236}">
                <a16:creationId xmlns:a16="http://schemas.microsoft.com/office/drawing/2014/main" id="{4232D677-6770-4C10-BF13-704CF4B55FA5}"/>
              </a:ext>
            </a:extLst>
          </p:cNvPr>
          <p:cNvSpPr txBox="1"/>
          <p:nvPr/>
        </p:nvSpPr>
        <p:spPr>
          <a:xfrm>
            <a:off x="695318" y="4250221"/>
            <a:ext cx="8251353" cy="1313180"/>
          </a:xfrm>
          <a:prstGeom prst="rect">
            <a:avLst/>
          </a:prstGeom>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marL="257175" indent="-257175">
              <a:lnSpc>
                <a:spcPct val="90000"/>
              </a:lnSpc>
              <a:spcBef>
                <a:spcPts val="750"/>
              </a:spcBef>
              <a:buClr>
                <a:srgbClr val="EEC216"/>
              </a:buClr>
              <a:buFont typeface="Arial" panose="020B0604020202020204" pitchFamily="34" charset="0"/>
              <a:buChar char="•"/>
            </a:pPr>
            <a:r>
              <a:rPr lang="fi-FI" sz="1500" dirty="0">
                <a:latin typeface="Ubuntu" charset="0"/>
                <a:ea typeface="Ubuntu" charset="0"/>
                <a:cs typeface="Ubuntu" charset="0"/>
              </a:rPr>
              <a:t>Tilastokeskuksen väestöennusteen mukaan työikäisen väestön määrä vähenee Etelä-Savossa vuoteen 2040 mennessä, myös alle 15- vuotiaiden ikäluokka pienenee.</a:t>
            </a:r>
          </a:p>
          <a:p>
            <a:pPr marL="257175" indent="-257175">
              <a:lnSpc>
                <a:spcPct val="90000"/>
              </a:lnSpc>
              <a:spcBef>
                <a:spcPts val="750"/>
              </a:spcBef>
              <a:buClr>
                <a:srgbClr val="EEC216"/>
              </a:buClr>
              <a:buFont typeface="Arial" panose="020B0604020202020204" pitchFamily="34" charset="0"/>
              <a:buChar char="•"/>
            </a:pPr>
            <a:r>
              <a:rPr lang="fi-FI" sz="1500" dirty="0">
                <a:latin typeface="Ubuntu" charset="0"/>
                <a:ea typeface="Ubuntu" charset="0"/>
                <a:cs typeface="Ubuntu" charset="0"/>
              </a:rPr>
              <a:t>Yli 65-vuotiaiden ikäluokka kasvaa Etelä-Savossa aina vuoteen 2033 saakka, mutta pienenee sen jälkeen. </a:t>
            </a:r>
          </a:p>
          <a:p>
            <a:pPr marL="257175" indent="-257175">
              <a:lnSpc>
                <a:spcPct val="90000"/>
              </a:lnSpc>
              <a:spcBef>
                <a:spcPts val="750"/>
              </a:spcBef>
              <a:buClr>
                <a:srgbClr val="EEC216"/>
              </a:buClr>
              <a:buFont typeface="Arial" panose="020B0604020202020204" pitchFamily="34" charset="0"/>
              <a:buChar char="•"/>
            </a:pPr>
            <a:r>
              <a:rPr lang="fi-FI" sz="1500" dirty="0">
                <a:latin typeface="Ubuntu" charset="0"/>
                <a:ea typeface="Ubuntu" charset="0"/>
                <a:cs typeface="Ubuntu" charset="0"/>
              </a:rPr>
              <a:t>Koko maan väestöstä yli 65-vuotiaiden osuus kasvaa aina vuoteen 2040 saakka. </a:t>
            </a:r>
          </a:p>
        </p:txBody>
      </p:sp>
      <p:pic>
        <p:nvPicPr>
          <p:cNvPr id="6" name="Kuva 4" descr="vaenn esavo.png">
            <a:extLst>
              <a:ext uri="{FF2B5EF4-FFF2-40B4-BE49-F238E27FC236}">
                <a16:creationId xmlns:a16="http://schemas.microsoft.com/office/drawing/2014/main" id="{4D465219-DC6D-4E3F-B0A2-048EBE12D58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28650" y="2035532"/>
            <a:ext cx="3172852" cy="1915917"/>
          </a:xfrm>
          <a:prstGeom prst="rect">
            <a:avLst/>
          </a:prstGeom>
        </p:spPr>
      </p:pic>
      <p:pic>
        <p:nvPicPr>
          <p:cNvPr id="13" name="Kuva 13" descr="image002.png">
            <a:extLst>
              <a:ext uri="{FF2B5EF4-FFF2-40B4-BE49-F238E27FC236}">
                <a16:creationId xmlns:a16="http://schemas.microsoft.com/office/drawing/2014/main" id="{4BC387D8-8B18-4C47-9BC4-336A63BD2F1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048084" y="1991842"/>
            <a:ext cx="3240661" cy="1959608"/>
          </a:xfrm>
          <a:prstGeom prst="rect">
            <a:avLst/>
          </a:prstGeom>
        </p:spPr>
      </p:pic>
    </p:spTree>
    <p:extLst>
      <p:ext uri="{BB962C8B-B14F-4D97-AF65-F5344CB8AC3E}">
        <p14:creationId xmlns:p14="http://schemas.microsoft.com/office/powerpoint/2010/main" val="1096116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n numeron paikkamerkki 2"/>
          <p:cNvSpPr>
            <a:spLocks noGrp="1"/>
          </p:cNvSpPr>
          <p:nvPr>
            <p:ph type="sldNum" sz="quarter" idx="4294967295"/>
          </p:nvPr>
        </p:nvSpPr>
        <p:spPr>
          <a:xfrm>
            <a:off x="7086600" y="6356350"/>
            <a:ext cx="2057400" cy="365125"/>
          </a:xfrm>
          <a:prstGeom prst="rect">
            <a:avLst/>
          </a:prstGeom>
        </p:spPr>
        <p:txBody>
          <a:bodyPr/>
          <a:lstStyle/>
          <a:p>
            <a:fld id="{D9744103-616F-0541-83AC-A9FADCD3D238}" type="slidenum">
              <a:rPr lang="fi-FI" smtClean="0">
                <a:solidFill>
                  <a:prstClr val="white"/>
                </a:solidFill>
              </a:rPr>
              <a:pPr/>
              <a:t>10</a:t>
            </a:fld>
            <a:endParaRPr lang="fi-FI">
              <a:solidFill>
                <a:prstClr val="white"/>
              </a:solidFill>
            </a:endParaRPr>
          </a:p>
        </p:txBody>
      </p:sp>
      <p:sp>
        <p:nvSpPr>
          <p:cNvPr id="4" name="Tekstiruutu 3"/>
          <p:cNvSpPr txBox="1"/>
          <p:nvPr/>
        </p:nvSpPr>
        <p:spPr>
          <a:xfrm>
            <a:off x="428800" y="1085850"/>
            <a:ext cx="2867395" cy="369332"/>
          </a:xfrm>
          <a:prstGeom prst="rect">
            <a:avLst/>
          </a:prstGeom>
          <a:noFill/>
        </p:spPr>
        <p:txBody>
          <a:bodyPr wrap="square" rtlCol="0" anchor="t">
            <a:spAutoFit/>
          </a:bodyPr>
          <a:lstStyle/>
          <a:p>
            <a:r>
              <a:rPr lang="fi-FI" dirty="0"/>
              <a:t>Työllisten ikärakenne</a:t>
            </a:r>
          </a:p>
        </p:txBody>
      </p:sp>
      <p:pic>
        <p:nvPicPr>
          <p:cNvPr id="6" name="Kuva 7" descr="koko maa.png">
            <a:extLst>
              <a:ext uri="{FF2B5EF4-FFF2-40B4-BE49-F238E27FC236}">
                <a16:creationId xmlns:a16="http://schemas.microsoft.com/office/drawing/2014/main" id="{5B1BB2FE-7C5C-408E-9471-84443CB4947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7307" y="1428750"/>
            <a:ext cx="8454518" cy="3097407"/>
          </a:xfrm>
          <a:prstGeom prst="rect">
            <a:avLst/>
          </a:prstGeom>
        </p:spPr>
      </p:pic>
      <p:pic>
        <p:nvPicPr>
          <p:cNvPr id="9" name="Kuva 9" descr="esavo.png">
            <a:extLst>
              <a:ext uri="{FF2B5EF4-FFF2-40B4-BE49-F238E27FC236}">
                <a16:creationId xmlns:a16="http://schemas.microsoft.com/office/drawing/2014/main" id="{AD625BF1-ED33-4137-A8FE-24BD08794CC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01704" y="1428750"/>
            <a:ext cx="2711420" cy="3067560"/>
          </a:xfrm>
          <a:prstGeom prst="rect">
            <a:avLst/>
          </a:prstGeom>
        </p:spPr>
      </p:pic>
      <p:sp>
        <p:nvSpPr>
          <p:cNvPr id="7" name="Sisällön paikkamerkki 2">
            <a:extLst>
              <a:ext uri="{FF2B5EF4-FFF2-40B4-BE49-F238E27FC236}">
                <a16:creationId xmlns:a16="http://schemas.microsoft.com/office/drawing/2014/main" id="{ACAF3040-E8B6-43D8-81B5-2F5E5675D0DB}"/>
              </a:ext>
            </a:extLst>
          </p:cNvPr>
          <p:cNvSpPr txBox="1">
            <a:spLocks/>
          </p:cNvSpPr>
          <p:nvPr/>
        </p:nvSpPr>
        <p:spPr>
          <a:xfrm>
            <a:off x="2900145" y="4722019"/>
            <a:ext cx="3459099" cy="659606"/>
          </a:xfrm>
          <a:prstGeom prst="rect">
            <a:avLst/>
          </a:prstGeom>
        </p:spPr>
        <p:txBody>
          <a:bodyPr vert="horz" lIns="68580" tIns="34290" rIns="68580" bIns="34290" rtlCol="0" anchor="t">
            <a:normAutofit fontScale="92500" lnSpcReduction="20000"/>
          </a:bodyPr>
          <a:lstStyle>
            <a:lvl1pPr marL="0" indent="0" algn="ctr" defTabSz="914400" rtl="0" eaLnBrk="1" latinLnBrk="0" hangingPunct="1">
              <a:lnSpc>
                <a:spcPct val="90000"/>
              </a:lnSpc>
              <a:spcBef>
                <a:spcPts val="1000"/>
              </a:spcBef>
              <a:buClr>
                <a:srgbClr val="EEC216"/>
              </a:buClr>
              <a:buFont typeface="Arial"/>
              <a:buNone/>
              <a:defRPr sz="2400" kern="1200">
                <a:solidFill>
                  <a:schemeClr val="tx1"/>
                </a:solidFill>
                <a:latin typeface="Ubuntu" charset="0"/>
                <a:ea typeface="Ubuntu" charset="0"/>
                <a:cs typeface="Ubuntu" charset="0"/>
              </a:defRPr>
            </a:lvl1pPr>
            <a:lvl2pPr marL="457200" indent="0" algn="ctr" defTabSz="914400" rtl="0" eaLnBrk="1" latinLnBrk="0" hangingPunct="1">
              <a:lnSpc>
                <a:spcPct val="90000"/>
              </a:lnSpc>
              <a:spcBef>
                <a:spcPts val="500"/>
              </a:spcBef>
              <a:buClr>
                <a:srgbClr val="EEC216"/>
              </a:buClr>
              <a:buFont typeface="Arial"/>
              <a:buNone/>
              <a:defRPr sz="2000" kern="1200">
                <a:solidFill>
                  <a:schemeClr val="tx1"/>
                </a:solidFill>
                <a:latin typeface="Ubuntu" charset="0"/>
                <a:ea typeface="Ubuntu" charset="0"/>
                <a:cs typeface="Ubuntu" charset="0"/>
              </a:defRPr>
            </a:lvl2pPr>
            <a:lvl3pPr marL="914400" indent="0" algn="ctr" defTabSz="914400" rtl="0" eaLnBrk="1" latinLnBrk="0" hangingPunct="1">
              <a:lnSpc>
                <a:spcPct val="90000"/>
              </a:lnSpc>
              <a:spcBef>
                <a:spcPts val="500"/>
              </a:spcBef>
              <a:buClr>
                <a:srgbClr val="EEC216"/>
              </a:buClr>
              <a:buFont typeface="Arial"/>
              <a:buNone/>
              <a:defRPr sz="1800" kern="1200">
                <a:solidFill>
                  <a:schemeClr val="tx1"/>
                </a:solidFill>
                <a:latin typeface="Ubuntu" charset="0"/>
                <a:ea typeface="Ubuntu" charset="0"/>
                <a:cs typeface="Ubuntu" charset="0"/>
              </a:defRPr>
            </a:lvl3pPr>
            <a:lvl4pPr marL="1371600" indent="0" algn="ctr" defTabSz="914400" rtl="0" eaLnBrk="1" latinLnBrk="0" hangingPunct="1">
              <a:lnSpc>
                <a:spcPct val="90000"/>
              </a:lnSpc>
              <a:spcBef>
                <a:spcPts val="500"/>
              </a:spcBef>
              <a:buClr>
                <a:srgbClr val="EEC216"/>
              </a:buClr>
              <a:buFont typeface="Arial"/>
              <a:buNone/>
              <a:defRPr sz="1600" kern="1200">
                <a:solidFill>
                  <a:schemeClr val="tx1"/>
                </a:solidFill>
                <a:latin typeface="Ubuntu" charset="0"/>
                <a:ea typeface="Ubuntu" charset="0"/>
                <a:cs typeface="Ubuntu" charset="0"/>
              </a:defRPr>
            </a:lvl4pPr>
            <a:lvl5pPr marL="1828800" indent="0" algn="ctr" defTabSz="914400" rtl="0" eaLnBrk="1" latinLnBrk="0" hangingPunct="1">
              <a:lnSpc>
                <a:spcPct val="90000"/>
              </a:lnSpc>
              <a:spcBef>
                <a:spcPts val="500"/>
              </a:spcBef>
              <a:buClr>
                <a:srgbClr val="EEC216"/>
              </a:buClr>
              <a:buFont typeface="Arial"/>
              <a:buNone/>
              <a:defRPr sz="1600" kern="1200">
                <a:solidFill>
                  <a:schemeClr val="tx1"/>
                </a:solidFill>
                <a:latin typeface="Ubuntu" charset="0"/>
                <a:ea typeface="Ubuntu" charset="0"/>
                <a:cs typeface="Ubuntu"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257175" indent="-257175" algn="l">
              <a:buFont typeface="Arial" panose="020B0604020202020204" pitchFamily="34" charset="0"/>
              <a:buChar char="•"/>
            </a:pPr>
            <a:r>
              <a:rPr lang="fi-FI" sz="1800"/>
              <a:t>Etelä-Savossa työllisten ikärakenne on vinoutunut koko maahan verrattuna</a:t>
            </a:r>
          </a:p>
        </p:txBody>
      </p:sp>
    </p:spTree>
    <p:extLst>
      <p:ext uri="{BB962C8B-B14F-4D97-AF65-F5344CB8AC3E}">
        <p14:creationId xmlns:p14="http://schemas.microsoft.com/office/powerpoint/2010/main" val="150532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BADD0FC4-745C-4A79-B0EE-76343A8FBD72}"/>
              </a:ext>
            </a:extLst>
          </p:cNvPr>
          <p:cNvSpPr txBox="1"/>
          <p:nvPr/>
        </p:nvSpPr>
        <p:spPr>
          <a:xfrm>
            <a:off x="1187624" y="692696"/>
            <a:ext cx="6768752" cy="369332"/>
          </a:xfrm>
          <a:prstGeom prst="rect">
            <a:avLst/>
          </a:prstGeom>
          <a:noFill/>
        </p:spPr>
        <p:txBody>
          <a:bodyPr wrap="square" rtlCol="0" anchor="t">
            <a:spAutoFit/>
          </a:bodyPr>
          <a:lstStyle/>
          <a:p>
            <a:r>
              <a:rPr lang="fi-FI" dirty="0"/>
              <a:t>Työllisten ikärakenne</a:t>
            </a:r>
          </a:p>
        </p:txBody>
      </p:sp>
      <p:pic>
        <p:nvPicPr>
          <p:cNvPr id="3" name="Kuva 2">
            <a:extLst>
              <a:ext uri="{FF2B5EF4-FFF2-40B4-BE49-F238E27FC236}">
                <a16:creationId xmlns:a16="http://schemas.microsoft.com/office/drawing/2014/main" id="{36EE5E04-F4AB-4FD8-955E-715E2C330569}"/>
              </a:ext>
            </a:extLst>
          </p:cNvPr>
          <p:cNvPicPr>
            <a:picLocks noChangeAspect="1"/>
          </p:cNvPicPr>
          <p:nvPr/>
        </p:nvPicPr>
        <p:blipFill>
          <a:blip r:embed="rId2"/>
          <a:stretch>
            <a:fillRect/>
          </a:stretch>
        </p:blipFill>
        <p:spPr>
          <a:xfrm>
            <a:off x="1222152" y="1484784"/>
            <a:ext cx="6282108" cy="4257790"/>
          </a:xfrm>
          <a:prstGeom prst="rect">
            <a:avLst/>
          </a:prstGeom>
        </p:spPr>
      </p:pic>
    </p:spTree>
    <p:extLst>
      <p:ext uri="{BB962C8B-B14F-4D97-AF65-F5344CB8AC3E}">
        <p14:creationId xmlns:p14="http://schemas.microsoft.com/office/powerpoint/2010/main" val="120647113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a:extLst>
              <a:ext uri="{FF2B5EF4-FFF2-40B4-BE49-F238E27FC236}">
                <a16:creationId xmlns:a16="http://schemas.microsoft.com/office/drawing/2014/main" id="{2F37EB1C-C7AA-4F19-AF4A-CB6F945CE062}"/>
              </a:ext>
            </a:extLst>
          </p:cNvPr>
          <p:cNvGraphicFramePr>
            <a:graphicFrameLocks/>
          </p:cNvGraphicFramePr>
          <p:nvPr>
            <p:extLst>
              <p:ext uri="{D42A27DB-BD31-4B8C-83A1-F6EECF244321}">
                <p14:modId xmlns:p14="http://schemas.microsoft.com/office/powerpoint/2010/main" val="1174052760"/>
              </p:ext>
            </p:extLst>
          </p:nvPr>
        </p:nvGraphicFramePr>
        <p:xfrm>
          <a:off x="251521" y="116633"/>
          <a:ext cx="8712968" cy="64087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124932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7B5ED8-A1FB-4232-B672-D897A3A5A3F8}"/>
              </a:ext>
            </a:extLst>
          </p:cNvPr>
          <p:cNvSpPr>
            <a:spLocks noGrp="1"/>
          </p:cNvSpPr>
          <p:nvPr>
            <p:ph type="title" idx="4294967295"/>
          </p:nvPr>
        </p:nvSpPr>
        <p:spPr>
          <a:xfrm>
            <a:off x="0" y="365125"/>
            <a:ext cx="7886700" cy="1325563"/>
          </a:xfrm>
        </p:spPr>
        <p:txBody>
          <a:bodyPr/>
          <a:lstStyle/>
          <a:p>
            <a:r>
              <a:rPr lang="fi-FI" dirty="0">
                <a:latin typeface="Calibri" panose="020F0502020204030204" pitchFamily="34" charset="0"/>
                <a:ea typeface="Calibri" panose="020F0502020204030204" pitchFamily="34" charset="0"/>
                <a:cs typeface="Times New Roman" panose="02020603050405020304" pitchFamily="18" charset="0"/>
              </a:rPr>
              <a:t>16-vuotiaiden ikäryhmä pienenee</a:t>
            </a:r>
            <a:br>
              <a:rPr lang="fi-FI" dirty="0">
                <a:latin typeface="Calibri" panose="020F0502020204030204" pitchFamily="34" charset="0"/>
                <a:ea typeface="Calibri" panose="020F0502020204030204" pitchFamily="34" charset="0"/>
                <a:cs typeface="Times New Roman" panose="02020603050405020304" pitchFamily="18" charset="0"/>
              </a:rPr>
            </a:br>
            <a:endParaRPr lang="fi-FI" dirty="0"/>
          </a:p>
        </p:txBody>
      </p:sp>
      <p:graphicFrame>
        <p:nvGraphicFramePr>
          <p:cNvPr id="4" name="Kaavio 3">
            <a:extLst>
              <a:ext uri="{FF2B5EF4-FFF2-40B4-BE49-F238E27FC236}">
                <a16:creationId xmlns:a16="http://schemas.microsoft.com/office/drawing/2014/main" id="{F1F27597-734A-49A5-A4D0-211775CC1155}"/>
              </a:ext>
            </a:extLst>
          </p:cNvPr>
          <p:cNvGraphicFramePr>
            <a:graphicFrameLocks/>
          </p:cNvGraphicFramePr>
          <p:nvPr>
            <p:extLst>
              <p:ext uri="{D42A27DB-BD31-4B8C-83A1-F6EECF244321}">
                <p14:modId xmlns:p14="http://schemas.microsoft.com/office/powerpoint/2010/main" val="3679049068"/>
              </p:ext>
            </p:extLst>
          </p:nvPr>
        </p:nvGraphicFramePr>
        <p:xfrm>
          <a:off x="287524" y="1484784"/>
          <a:ext cx="8568952" cy="46186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4662249"/>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p:cNvSpPr>
          <p:nvPr/>
        </p:nvSpPr>
        <p:spPr>
          <a:xfrm>
            <a:off x="467544" y="260648"/>
            <a:ext cx="7632848" cy="864096"/>
          </a:xfrm>
          <a:prstGeom prst="rect">
            <a:avLst/>
          </a:prstGeom>
        </p:spPr>
        <p:txBody>
          <a:bodyPr anchor="t"/>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r>
              <a:rPr lang="fi-FI" sz="2800" b="1" kern="0" dirty="0">
                <a:solidFill>
                  <a:srgbClr val="DA2969"/>
                </a:solidFill>
              </a:rPr>
              <a:t>Väestön koulutusaste Etelä-Savossa ja koko maassa 2016 </a:t>
            </a:r>
            <a:r>
              <a:rPr lang="fi-FI" sz="1800" b="1" kern="0" dirty="0">
                <a:solidFill>
                  <a:srgbClr val="DA2969"/>
                </a:solidFill>
              </a:rPr>
              <a:t>(15 vuotta täyttänyt väestö)</a:t>
            </a:r>
            <a:endParaRPr lang="fi-FI" sz="2800" b="1" kern="0" dirty="0">
              <a:solidFill>
                <a:srgbClr val="DA2969"/>
              </a:solidFill>
            </a:endParaRPr>
          </a:p>
        </p:txBody>
      </p:sp>
      <p:sp>
        <p:nvSpPr>
          <p:cNvPr id="9" name="Title 11"/>
          <p:cNvSpPr txBox="1">
            <a:spLocks/>
          </p:cNvSpPr>
          <p:nvPr/>
        </p:nvSpPr>
        <p:spPr bwMode="auto">
          <a:xfrm>
            <a:off x="179512" y="6553200"/>
            <a:ext cx="2808312"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Aft>
                <a:spcPts val="0"/>
              </a:spcAft>
            </a:pPr>
            <a:r>
              <a:rPr lang="fi-FI" sz="1100" dirty="0">
                <a:solidFill>
                  <a:srgbClr val="000000"/>
                </a:solidFill>
              </a:rPr>
              <a:t>Lähde: Tilastokeskus</a:t>
            </a:r>
            <a:endParaRPr lang="fi-FI" sz="1100" kern="0" dirty="0">
              <a:solidFill>
                <a:srgbClr val="000000"/>
              </a:solidFill>
              <a:latin typeface="Arial"/>
              <a:ea typeface="+mj-ea"/>
              <a:cs typeface="Arial (Headings)"/>
            </a:endParaRPr>
          </a:p>
        </p:txBody>
      </p:sp>
      <p:pic>
        <p:nvPicPr>
          <p:cNvPr id="4" name="Kuva 3"/>
          <p:cNvPicPr>
            <a:picLocks noChangeAspect="1"/>
          </p:cNvPicPr>
          <p:nvPr/>
        </p:nvPicPr>
        <p:blipFill>
          <a:blip r:embed="rId2"/>
          <a:stretch>
            <a:fillRect/>
          </a:stretch>
        </p:blipFill>
        <p:spPr>
          <a:xfrm>
            <a:off x="143543" y="1340768"/>
            <a:ext cx="8475092" cy="4176464"/>
          </a:xfrm>
          <a:prstGeom prst="rect">
            <a:avLst/>
          </a:prstGeom>
        </p:spPr>
      </p:pic>
    </p:spTree>
    <p:extLst>
      <p:ext uri="{BB962C8B-B14F-4D97-AF65-F5344CB8AC3E}">
        <p14:creationId xmlns:p14="http://schemas.microsoft.com/office/powerpoint/2010/main" val="214481403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p:cNvSpPr>
          <p:nvPr/>
        </p:nvSpPr>
        <p:spPr>
          <a:xfrm>
            <a:off x="467544" y="260648"/>
            <a:ext cx="7992888" cy="864096"/>
          </a:xfrm>
          <a:prstGeom prst="rect">
            <a:avLst/>
          </a:prstGeom>
        </p:spPr>
        <p:txBody>
          <a:bodyPr anchor="t"/>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r>
              <a:rPr lang="fi-FI" sz="2800" b="1" kern="0" dirty="0">
                <a:solidFill>
                  <a:srgbClr val="DA2969"/>
                </a:solidFill>
              </a:rPr>
              <a:t>Väestön koulutusrakenne Etelä-Savossa 2016 </a:t>
            </a:r>
          </a:p>
          <a:p>
            <a:r>
              <a:rPr lang="fi-FI" sz="1800" b="1" kern="0" dirty="0">
                <a:solidFill>
                  <a:srgbClr val="DA2969"/>
                </a:solidFill>
              </a:rPr>
              <a:t>(15 vuotta täyttänyt väestö)</a:t>
            </a:r>
            <a:endParaRPr lang="fi-FI" sz="2800" b="1" kern="0" dirty="0">
              <a:solidFill>
                <a:srgbClr val="DA2969"/>
              </a:solidFill>
            </a:endParaRPr>
          </a:p>
        </p:txBody>
      </p:sp>
      <p:sp>
        <p:nvSpPr>
          <p:cNvPr id="9" name="Title 11"/>
          <p:cNvSpPr txBox="1">
            <a:spLocks/>
          </p:cNvSpPr>
          <p:nvPr/>
        </p:nvSpPr>
        <p:spPr bwMode="auto">
          <a:xfrm>
            <a:off x="179512" y="6553200"/>
            <a:ext cx="2808312"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Aft>
                <a:spcPts val="0"/>
              </a:spcAft>
            </a:pPr>
            <a:r>
              <a:rPr lang="fi-FI" sz="1100" dirty="0">
                <a:solidFill>
                  <a:srgbClr val="000000"/>
                </a:solidFill>
              </a:rPr>
              <a:t>Lähde: Tilastokeskus</a:t>
            </a:r>
            <a:endParaRPr lang="fi-FI" sz="1100" kern="0" dirty="0">
              <a:solidFill>
                <a:srgbClr val="000000"/>
              </a:solidFill>
              <a:latin typeface="Arial"/>
              <a:ea typeface="+mj-ea"/>
              <a:cs typeface="Arial (Headings)"/>
            </a:endParaRPr>
          </a:p>
        </p:txBody>
      </p:sp>
      <p:pic>
        <p:nvPicPr>
          <p:cNvPr id="2" name="Kuva 1"/>
          <p:cNvPicPr>
            <a:picLocks noChangeAspect="1"/>
          </p:cNvPicPr>
          <p:nvPr/>
        </p:nvPicPr>
        <p:blipFill>
          <a:blip r:embed="rId2"/>
          <a:stretch>
            <a:fillRect/>
          </a:stretch>
        </p:blipFill>
        <p:spPr>
          <a:xfrm>
            <a:off x="539552" y="1174892"/>
            <a:ext cx="6840760" cy="4558364"/>
          </a:xfrm>
          <a:prstGeom prst="rect">
            <a:avLst/>
          </a:prstGeom>
        </p:spPr>
      </p:pic>
    </p:spTree>
    <p:extLst>
      <p:ext uri="{BB962C8B-B14F-4D97-AF65-F5344CB8AC3E}">
        <p14:creationId xmlns:p14="http://schemas.microsoft.com/office/powerpoint/2010/main" val="21096327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p:cNvSpPr>
          <p:nvPr/>
        </p:nvSpPr>
        <p:spPr>
          <a:xfrm>
            <a:off x="467544" y="260648"/>
            <a:ext cx="7992888" cy="864096"/>
          </a:xfrm>
          <a:prstGeom prst="rect">
            <a:avLst/>
          </a:prstGeom>
        </p:spPr>
        <p:txBody>
          <a:bodyPr anchor="t"/>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r>
              <a:rPr lang="fi-FI" sz="2800" b="1" kern="0" dirty="0">
                <a:solidFill>
                  <a:srgbClr val="DA2969"/>
                </a:solidFill>
              </a:rPr>
              <a:t>Väestön koulutusrakenne Etelä-Savossa 2016 </a:t>
            </a:r>
          </a:p>
          <a:p>
            <a:r>
              <a:rPr lang="fi-FI" sz="1800" b="1" kern="0" dirty="0">
                <a:solidFill>
                  <a:srgbClr val="DA2969"/>
                </a:solidFill>
              </a:rPr>
              <a:t>(15 vuotta täyttänyt väestö)</a:t>
            </a:r>
            <a:endParaRPr lang="fi-FI" sz="2800" b="1" kern="0" dirty="0">
              <a:solidFill>
                <a:srgbClr val="DA2969"/>
              </a:solidFill>
            </a:endParaRPr>
          </a:p>
        </p:txBody>
      </p:sp>
      <p:sp>
        <p:nvSpPr>
          <p:cNvPr id="9" name="Title 11"/>
          <p:cNvSpPr txBox="1">
            <a:spLocks/>
          </p:cNvSpPr>
          <p:nvPr/>
        </p:nvSpPr>
        <p:spPr bwMode="auto">
          <a:xfrm>
            <a:off x="179512" y="6553200"/>
            <a:ext cx="2808312"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Aft>
                <a:spcPts val="0"/>
              </a:spcAft>
            </a:pPr>
            <a:r>
              <a:rPr lang="fi-FI" sz="1100" dirty="0">
                <a:solidFill>
                  <a:srgbClr val="000000"/>
                </a:solidFill>
              </a:rPr>
              <a:t>Lähde: Tilastokeskus</a:t>
            </a:r>
            <a:endParaRPr lang="fi-FI" sz="1100" kern="0" dirty="0">
              <a:solidFill>
                <a:srgbClr val="000000"/>
              </a:solidFill>
              <a:latin typeface="Arial"/>
              <a:ea typeface="+mj-ea"/>
              <a:cs typeface="Arial (Headings)"/>
            </a:endParaRPr>
          </a:p>
        </p:txBody>
      </p:sp>
      <p:sp>
        <p:nvSpPr>
          <p:cNvPr id="5" name="Tekstiruutu 4"/>
          <p:cNvSpPr txBox="1"/>
          <p:nvPr/>
        </p:nvSpPr>
        <p:spPr>
          <a:xfrm>
            <a:off x="611560" y="5589240"/>
            <a:ext cx="8208912" cy="507831"/>
          </a:xfrm>
          <a:prstGeom prst="rect">
            <a:avLst/>
          </a:prstGeom>
          <a:noFill/>
        </p:spPr>
        <p:txBody>
          <a:bodyPr wrap="square" rtlCol="0">
            <a:spAutoFit/>
          </a:bodyPr>
          <a:lstStyle/>
          <a:p>
            <a:r>
              <a:rPr lang="fi-FI" sz="900" dirty="0">
                <a:solidFill>
                  <a:srgbClr val="000000"/>
                </a:solidFill>
                <a:latin typeface="Arial" charset="0"/>
                <a:cs typeface="Arial" charset="0"/>
              </a:rPr>
              <a:t>*) Väestön koulutustasoa mitataan perusasteen jälkeen suoritetun korkeimman koulutuksen keskimääräisellä pituudella henkeä kohti. Esimerkiksi koulutustasoluku 246 osoittaa, että teoreettinen koulutusaika henkeä kohti on 2,5 vuotta peruskoulun suorittamisen jälkeen. Väestön koulutustasoa laskettaessa perusjoukkona käytetään 20 vuotta täyttänyttä väestöä. Näin siksi että monen alle 20-vuotiaan koulutus on vielä kesken.</a:t>
            </a:r>
          </a:p>
        </p:txBody>
      </p:sp>
      <p:pic>
        <p:nvPicPr>
          <p:cNvPr id="2" name="Kuva 1"/>
          <p:cNvPicPr>
            <a:picLocks noChangeAspect="1"/>
          </p:cNvPicPr>
          <p:nvPr/>
        </p:nvPicPr>
        <p:blipFill>
          <a:blip r:embed="rId2"/>
          <a:stretch>
            <a:fillRect/>
          </a:stretch>
        </p:blipFill>
        <p:spPr>
          <a:xfrm>
            <a:off x="720953" y="1063300"/>
            <a:ext cx="7486070" cy="4525940"/>
          </a:xfrm>
          <a:prstGeom prst="rect">
            <a:avLst/>
          </a:prstGeom>
        </p:spPr>
      </p:pic>
    </p:spTree>
    <p:extLst>
      <p:ext uri="{BB962C8B-B14F-4D97-AF65-F5344CB8AC3E}">
        <p14:creationId xmlns:p14="http://schemas.microsoft.com/office/powerpoint/2010/main" val="267611949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p:cNvSpPr>
          <p:nvPr/>
        </p:nvSpPr>
        <p:spPr>
          <a:xfrm>
            <a:off x="467544" y="188640"/>
            <a:ext cx="7992888" cy="648072"/>
          </a:xfrm>
          <a:prstGeom prst="rect">
            <a:avLst/>
          </a:prstGeom>
        </p:spPr>
        <p:txBody>
          <a:bodyPr anchor="t"/>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r>
              <a:rPr lang="fi-FI" sz="2800" b="1" kern="0" dirty="0">
                <a:solidFill>
                  <a:srgbClr val="DA2969"/>
                </a:solidFill>
                <a:latin typeface="Arial (Headings)"/>
              </a:rPr>
              <a:t>Korkea-asteen tutkinnon suorittanut väestö maakunnittain 2016, prosenttia</a:t>
            </a:r>
          </a:p>
        </p:txBody>
      </p:sp>
      <p:sp>
        <p:nvSpPr>
          <p:cNvPr id="5" name="Title 11"/>
          <p:cNvSpPr txBox="1">
            <a:spLocks/>
          </p:cNvSpPr>
          <p:nvPr/>
        </p:nvSpPr>
        <p:spPr bwMode="auto">
          <a:xfrm>
            <a:off x="179512" y="6553200"/>
            <a:ext cx="8352928"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Aft>
                <a:spcPts val="0"/>
              </a:spcAft>
            </a:pPr>
            <a:r>
              <a:rPr lang="fi-FI" sz="1100" dirty="0">
                <a:solidFill>
                  <a:srgbClr val="000000"/>
                </a:solidFill>
              </a:rPr>
              <a:t>Lähde: Tilastokeskus  ( </a:t>
            </a:r>
            <a:r>
              <a:rPr lang="fi-FI" sz="1100" dirty="0">
                <a:solidFill>
                  <a:srgbClr val="ED0A82"/>
                </a:solidFill>
                <a:hlinkClick r:id="rId3"/>
              </a:rPr>
              <a:t>http://www.stat.fi/til/vkour/2016/vkour_2016_2017-11-02_tie_001_fi.html</a:t>
            </a:r>
            <a:r>
              <a:rPr lang="fi-FI" sz="1100" dirty="0">
                <a:solidFill>
                  <a:srgbClr val="ED0A82"/>
                </a:solidFill>
              </a:rPr>
              <a:t> </a:t>
            </a:r>
            <a:r>
              <a:rPr lang="fi-FI" sz="1100" dirty="0">
                <a:solidFill>
                  <a:srgbClr val="000000"/>
                </a:solidFill>
              </a:rPr>
              <a:t>)</a:t>
            </a:r>
            <a:endParaRPr lang="fi-FI" sz="1100" kern="0" dirty="0">
              <a:solidFill>
                <a:srgbClr val="000000"/>
              </a:solidFill>
              <a:latin typeface="Arial"/>
              <a:ea typeface="+mj-ea"/>
              <a:cs typeface="Arial (Headings)"/>
            </a:endParaRPr>
          </a:p>
        </p:txBody>
      </p:sp>
      <p:pic>
        <p:nvPicPr>
          <p:cNvPr id="6" name="Kuva 5"/>
          <p:cNvPicPr>
            <a:picLocks noChangeAspect="1"/>
          </p:cNvPicPr>
          <p:nvPr/>
        </p:nvPicPr>
        <p:blipFill>
          <a:blip r:embed="rId4"/>
          <a:stretch>
            <a:fillRect/>
          </a:stretch>
        </p:blipFill>
        <p:spPr>
          <a:xfrm>
            <a:off x="611560" y="1098215"/>
            <a:ext cx="6048672" cy="5411969"/>
          </a:xfrm>
          <a:prstGeom prst="rect">
            <a:avLst/>
          </a:prstGeom>
        </p:spPr>
      </p:pic>
    </p:spTree>
    <p:extLst>
      <p:ext uri="{BB962C8B-B14F-4D97-AF65-F5344CB8AC3E}">
        <p14:creationId xmlns:p14="http://schemas.microsoft.com/office/powerpoint/2010/main" val="202909610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p:cNvSpPr>
          <p:nvPr/>
        </p:nvSpPr>
        <p:spPr>
          <a:xfrm>
            <a:off x="683568" y="332656"/>
            <a:ext cx="8064896" cy="1066800"/>
          </a:xfrm>
          <a:prstGeom prst="rect">
            <a:avLst/>
          </a:prstGeom>
        </p:spPr>
        <p:txBody>
          <a:bodyPr anchor="t"/>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r>
              <a:rPr lang="fi-FI" sz="2800" b="1" kern="0" dirty="0">
                <a:solidFill>
                  <a:srgbClr val="DA2969"/>
                </a:solidFill>
              </a:rPr>
              <a:t>Tutkinnon suorittaneita (15-v. täyttäneistä) maakunnittain 2016, %</a:t>
            </a:r>
          </a:p>
        </p:txBody>
      </p:sp>
      <p:sp>
        <p:nvSpPr>
          <p:cNvPr id="9" name="Title 11"/>
          <p:cNvSpPr txBox="1">
            <a:spLocks/>
          </p:cNvSpPr>
          <p:nvPr/>
        </p:nvSpPr>
        <p:spPr bwMode="auto">
          <a:xfrm>
            <a:off x="179512" y="6553200"/>
            <a:ext cx="2808312"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Aft>
                <a:spcPts val="0"/>
              </a:spcAft>
            </a:pPr>
            <a:r>
              <a:rPr lang="fi-FI" sz="1100" dirty="0">
                <a:solidFill>
                  <a:srgbClr val="000000"/>
                </a:solidFill>
              </a:rPr>
              <a:t>Lähde: Tilastokeskus</a:t>
            </a:r>
            <a:endParaRPr lang="fi-FI" sz="1100" kern="0" dirty="0">
              <a:solidFill>
                <a:srgbClr val="000000"/>
              </a:solidFill>
              <a:latin typeface="Arial"/>
              <a:ea typeface="+mj-ea"/>
              <a:cs typeface="Arial (Headings)"/>
            </a:endParaRPr>
          </a:p>
        </p:txBody>
      </p:sp>
      <p:pic>
        <p:nvPicPr>
          <p:cNvPr id="2" name="Kuva 1"/>
          <p:cNvPicPr>
            <a:picLocks noChangeAspect="1"/>
          </p:cNvPicPr>
          <p:nvPr/>
        </p:nvPicPr>
        <p:blipFill>
          <a:blip r:embed="rId2"/>
          <a:stretch>
            <a:fillRect/>
          </a:stretch>
        </p:blipFill>
        <p:spPr>
          <a:xfrm>
            <a:off x="971600" y="1262225"/>
            <a:ext cx="6984776" cy="4615047"/>
          </a:xfrm>
          <a:prstGeom prst="rect">
            <a:avLst/>
          </a:prstGeom>
        </p:spPr>
      </p:pic>
    </p:spTree>
    <p:extLst>
      <p:ext uri="{BB962C8B-B14F-4D97-AF65-F5344CB8AC3E}">
        <p14:creationId xmlns:p14="http://schemas.microsoft.com/office/powerpoint/2010/main" val="377876182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p:cNvSpPr>
          <p:nvPr/>
        </p:nvSpPr>
        <p:spPr>
          <a:xfrm>
            <a:off x="323528" y="332656"/>
            <a:ext cx="8568952" cy="1066800"/>
          </a:xfrm>
          <a:prstGeom prst="rect">
            <a:avLst/>
          </a:prstGeom>
        </p:spPr>
        <p:txBody>
          <a:bodyPr anchor="t"/>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r>
              <a:rPr lang="fi-FI" sz="2800" b="1" kern="0" dirty="0">
                <a:solidFill>
                  <a:srgbClr val="DA2969"/>
                </a:solidFill>
              </a:rPr>
              <a:t>Koulutustaso (VKTM-indeksi) maakunnittain 2016</a:t>
            </a:r>
          </a:p>
        </p:txBody>
      </p:sp>
      <p:sp>
        <p:nvSpPr>
          <p:cNvPr id="9" name="Title 11"/>
          <p:cNvSpPr txBox="1">
            <a:spLocks/>
          </p:cNvSpPr>
          <p:nvPr/>
        </p:nvSpPr>
        <p:spPr bwMode="auto">
          <a:xfrm>
            <a:off x="179512" y="6553200"/>
            <a:ext cx="2808312"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Aft>
                <a:spcPts val="0"/>
              </a:spcAft>
            </a:pPr>
            <a:r>
              <a:rPr lang="fi-FI" sz="1100" dirty="0">
                <a:solidFill>
                  <a:srgbClr val="000000"/>
                </a:solidFill>
              </a:rPr>
              <a:t>Lähde: Tilastokeskus</a:t>
            </a:r>
            <a:endParaRPr lang="fi-FI" sz="1100" kern="0" dirty="0">
              <a:solidFill>
                <a:srgbClr val="000000"/>
              </a:solidFill>
              <a:latin typeface="Arial"/>
              <a:ea typeface="+mj-ea"/>
              <a:cs typeface="Arial (Headings)"/>
            </a:endParaRPr>
          </a:p>
        </p:txBody>
      </p:sp>
      <p:sp>
        <p:nvSpPr>
          <p:cNvPr id="4" name="Tekstiruutu 3"/>
          <p:cNvSpPr txBox="1"/>
          <p:nvPr/>
        </p:nvSpPr>
        <p:spPr>
          <a:xfrm>
            <a:off x="467544" y="5591562"/>
            <a:ext cx="6912768" cy="861774"/>
          </a:xfrm>
          <a:prstGeom prst="rect">
            <a:avLst/>
          </a:prstGeom>
          <a:noFill/>
        </p:spPr>
        <p:txBody>
          <a:bodyPr wrap="square" rtlCol="0">
            <a:spAutoFit/>
          </a:bodyPr>
          <a:lstStyle/>
          <a:p>
            <a:r>
              <a:rPr lang="fi-FI" sz="1000" dirty="0">
                <a:solidFill>
                  <a:srgbClr val="000000"/>
                </a:solidFill>
                <a:latin typeface="Arial" charset="0"/>
                <a:cs typeface="Arial" charset="0"/>
              </a:rPr>
              <a:t>*) Väestön koulutustasoa mitataan perusasteen jälkeen suoritetun korkeimman koulutuksen keskimääräisellä pituudella henkeä kohti. Esimerkiksi koulutustasoluku 246 osoittaa, että teoreettinen koulutusaika henkeä kohti on 2,5 vuotta peruskoulun suorittamisen jälkeen. Väestön koulutustasoa laskettaessa perusjoukkona käytetään 20 vuotta täyttänyttä väestöä. Näin siksi että monen alle 20-vuotiaan koulutus on vielä kesken.</a:t>
            </a:r>
          </a:p>
          <a:p>
            <a:endParaRPr lang="fi-FI" sz="1000" dirty="0">
              <a:solidFill>
                <a:srgbClr val="000000"/>
              </a:solidFill>
              <a:latin typeface="Arial" charset="0"/>
              <a:cs typeface="Arial" charset="0"/>
            </a:endParaRPr>
          </a:p>
        </p:txBody>
      </p:sp>
      <p:pic>
        <p:nvPicPr>
          <p:cNvPr id="7" name="Kuva 6"/>
          <p:cNvPicPr>
            <a:picLocks noChangeAspect="1"/>
          </p:cNvPicPr>
          <p:nvPr/>
        </p:nvPicPr>
        <p:blipFill>
          <a:blip r:embed="rId2"/>
          <a:stretch>
            <a:fillRect/>
          </a:stretch>
        </p:blipFill>
        <p:spPr>
          <a:xfrm>
            <a:off x="323528" y="986077"/>
            <a:ext cx="8371270" cy="4603163"/>
          </a:xfrm>
          <a:prstGeom prst="rect">
            <a:avLst/>
          </a:prstGeom>
        </p:spPr>
      </p:pic>
    </p:spTree>
    <p:extLst>
      <p:ext uri="{BB962C8B-B14F-4D97-AF65-F5344CB8AC3E}">
        <p14:creationId xmlns:p14="http://schemas.microsoft.com/office/powerpoint/2010/main" val="339748080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ruutu 2">
            <a:extLst>
              <a:ext uri="{FF2B5EF4-FFF2-40B4-BE49-F238E27FC236}">
                <a16:creationId xmlns:a16="http://schemas.microsoft.com/office/drawing/2014/main" id="{5783413D-082F-4268-A857-C7E6553D026E}"/>
              </a:ext>
            </a:extLst>
          </p:cNvPr>
          <p:cNvSpPr txBox="1"/>
          <p:nvPr/>
        </p:nvSpPr>
        <p:spPr>
          <a:xfrm>
            <a:off x="3059832" y="137130"/>
            <a:ext cx="4259641" cy="369888"/>
          </a:xfrm>
          <a:prstGeom prst="rect">
            <a:avLst/>
          </a:prstGeom>
          <a:noFill/>
        </p:spPr>
        <p:txBody>
          <a:bodyPr wrap="square" rtlCol="0" anchor="t">
            <a:spAutoFit/>
          </a:bodyPr>
          <a:lstStyle/>
          <a:p>
            <a:r>
              <a:rPr lang="fi-FI" b="1" dirty="0"/>
              <a:t>Työpaikat toimialoittain</a:t>
            </a:r>
          </a:p>
        </p:txBody>
      </p:sp>
      <p:pic>
        <p:nvPicPr>
          <p:cNvPr id="4" name="Kuva 5" descr="Työpaikat 2015.png">
            <a:extLst>
              <a:ext uri="{FF2B5EF4-FFF2-40B4-BE49-F238E27FC236}">
                <a16:creationId xmlns:a16="http://schemas.microsoft.com/office/drawing/2014/main" id="{9AA0E9D8-31DA-4A5C-BCC0-B230D5484C8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79512" y="453521"/>
            <a:ext cx="6763457" cy="3206866"/>
          </a:xfrm>
          <a:prstGeom prst="rect">
            <a:avLst/>
          </a:prstGeom>
        </p:spPr>
      </p:pic>
      <p:pic>
        <p:nvPicPr>
          <p:cNvPr id="5" name="Kuva 9" descr="Teollisuus 2015.png">
            <a:extLst>
              <a:ext uri="{FF2B5EF4-FFF2-40B4-BE49-F238E27FC236}">
                <a16:creationId xmlns:a16="http://schemas.microsoft.com/office/drawing/2014/main" id="{67576803-11C5-418B-9527-36F2F962FC8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770095" y="3465603"/>
            <a:ext cx="6373905" cy="3392397"/>
          </a:xfrm>
          <a:prstGeom prst="rect">
            <a:avLst/>
          </a:prstGeom>
        </p:spPr>
      </p:pic>
      <p:sp>
        <p:nvSpPr>
          <p:cNvPr id="6" name="Tekstiruutu 5">
            <a:extLst>
              <a:ext uri="{FF2B5EF4-FFF2-40B4-BE49-F238E27FC236}">
                <a16:creationId xmlns:a16="http://schemas.microsoft.com/office/drawing/2014/main" id="{BF7882A4-9795-4459-80F3-DF3823E98489}"/>
              </a:ext>
            </a:extLst>
          </p:cNvPr>
          <p:cNvSpPr txBox="1"/>
          <p:nvPr/>
        </p:nvSpPr>
        <p:spPr>
          <a:xfrm>
            <a:off x="6084169" y="774552"/>
            <a:ext cx="3059832" cy="256480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90000"/>
              </a:lnSpc>
              <a:spcBef>
                <a:spcPts val="1000"/>
              </a:spcBef>
              <a:buClr>
                <a:srgbClr val="EEC216"/>
              </a:buClr>
              <a:buFont typeface="Arial" panose="020B0604020202020204" pitchFamily="34" charset="0"/>
              <a:buChar char="•"/>
            </a:pPr>
            <a:r>
              <a:rPr lang="fi-FI" sz="2000" dirty="0">
                <a:latin typeface="Ubuntu" charset="0"/>
                <a:ea typeface="Ubuntu" charset="0"/>
                <a:cs typeface="Ubuntu" charset="0"/>
              </a:rPr>
              <a:t>Etelä-Savossa on vajaat 54 000 työpaikkaa. </a:t>
            </a:r>
          </a:p>
          <a:p>
            <a:pPr marL="342900" indent="-342900">
              <a:lnSpc>
                <a:spcPct val="90000"/>
              </a:lnSpc>
              <a:spcBef>
                <a:spcPts val="1000"/>
              </a:spcBef>
              <a:buClr>
                <a:srgbClr val="EEC216"/>
              </a:buClr>
              <a:buFont typeface="Arial" panose="020B0604020202020204" pitchFamily="34" charset="0"/>
              <a:buChar char="•"/>
            </a:pPr>
            <a:r>
              <a:rPr lang="fi-FI" sz="2000" dirty="0">
                <a:latin typeface="Ubuntu" charset="0"/>
                <a:ea typeface="Ubuntu" charset="0"/>
                <a:cs typeface="Ubuntu" charset="0"/>
              </a:rPr>
              <a:t>Työpaikkojen määrä on vähentynyt vuositasolla n. tuhannella</a:t>
            </a:r>
          </a:p>
          <a:p>
            <a:pPr marL="342900" indent="-342900">
              <a:lnSpc>
                <a:spcPct val="90000"/>
              </a:lnSpc>
              <a:spcBef>
                <a:spcPts val="1000"/>
              </a:spcBef>
              <a:buClr>
                <a:srgbClr val="EEC216"/>
              </a:buClr>
              <a:buFont typeface="Arial" panose="020B0604020202020204" pitchFamily="34" charset="0"/>
              <a:buChar char="•"/>
            </a:pPr>
            <a:r>
              <a:rPr lang="fi-FI" sz="2000" dirty="0">
                <a:latin typeface="Ubuntu" charset="0"/>
                <a:ea typeface="Ubuntu" charset="0"/>
                <a:cs typeface="Ubuntu" charset="0"/>
              </a:rPr>
              <a:t>v. 2014 - 2015 muutos oli jopa -1836 työpaikkaa.</a:t>
            </a:r>
          </a:p>
        </p:txBody>
      </p:sp>
    </p:spTree>
    <p:extLst>
      <p:ext uri="{BB962C8B-B14F-4D97-AF65-F5344CB8AC3E}">
        <p14:creationId xmlns:p14="http://schemas.microsoft.com/office/powerpoint/2010/main" val="2080102746"/>
      </p:ext>
    </p:extLst>
  </p:cSld>
  <p:clrMapOvr>
    <a:masterClrMapping/>
  </p:clrMapOvr>
  <p:transition>
    <p:fade/>
  </p:transition>
</p:sld>
</file>

<file path=ppt/theme/theme1.xml><?xml version="1.0" encoding="utf-8"?>
<a:theme xmlns:a="http://schemas.openxmlformats.org/drawingml/2006/main" name="2_ES_maakuntaliitto">
  <a:themeElements>
    <a:clrScheme name="ES Maakuntaliitto">
      <a:dk1>
        <a:srgbClr val="000000"/>
      </a:dk1>
      <a:lt1>
        <a:srgbClr val="FFFFFF"/>
      </a:lt1>
      <a:dk2>
        <a:srgbClr val="787E84"/>
      </a:dk2>
      <a:lt2>
        <a:srgbClr val="CCD6DF"/>
      </a:lt2>
      <a:accent1>
        <a:srgbClr val="D2D249"/>
      </a:accent1>
      <a:accent2>
        <a:srgbClr val="DA2969"/>
      </a:accent2>
      <a:accent3>
        <a:srgbClr val="FFFFFF"/>
      </a:accent3>
      <a:accent4>
        <a:srgbClr val="000000"/>
      </a:accent4>
      <a:accent5>
        <a:srgbClr val="E7EDB2"/>
      </a:accent5>
      <a:accent6>
        <a:srgbClr val="8564A0"/>
      </a:accent6>
      <a:hlink>
        <a:srgbClr val="DA2969"/>
      </a:hlink>
      <a:folHlink>
        <a:srgbClr val="F89D57"/>
      </a:folHlink>
    </a:clrScheme>
    <a:fontScheme name="ES_maakuntaliitto">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ES_maakuntaliitto 1">
        <a:dk1>
          <a:srgbClr val="000000"/>
        </a:dk1>
        <a:lt1>
          <a:srgbClr val="FFFFFF"/>
        </a:lt1>
        <a:dk2>
          <a:srgbClr val="787E84"/>
        </a:dk2>
        <a:lt2>
          <a:srgbClr val="CCD6DF"/>
        </a:lt2>
        <a:accent1>
          <a:srgbClr val="D5E04D"/>
        </a:accent1>
        <a:accent2>
          <a:srgbClr val="936FB1"/>
        </a:accent2>
        <a:accent3>
          <a:srgbClr val="FFFFFF"/>
        </a:accent3>
        <a:accent4>
          <a:srgbClr val="000000"/>
        </a:accent4>
        <a:accent5>
          <a:srgbClr val="E7EDB2"/>
        </a:accent5>
        <a:accent6>
          <a:srgbClr val="8564A0"/>
        </a:accent6>
        <a:hlink>
          <a:srgbClr val="EE2C74"/>
        </a:hlink>
        <a:folHlink>
          <a:srgbClr val="F89D5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787E84"/>
      </a:dk2>
      <a:lt2>
        <a:srgbClr val="CCD6DF"/>
      </a:lt2>
      <a:accent1>
        <a:srgbClr val="D5E04D"/>
      </a:accent1>
      <a:accent2>
        <a:srgbClr val="936FB1"/>
      </a:accent2>
      <a:accent3>
        <a:srgbClr val="FFFFFF"/>
      </a:accent3>
      <a:accent4>
        <a:srgbClr val="000000"/>
      </a:accent4>
      <a:accent5>
        <a:srgbClr val="E7EDB2"/>
      </a:accent5>
      <a:accent6>
        <a:srgbClr val="8564A0"/>
      </a:accent6>
      <a:hlink>
        <a:srgbClr val="EE2C74"/>
      </a:hlink>
      <a:folHlink>
        <a:srgbClr val="F89D5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787E84"/>
      </a:dk2>
      <a:lt2>
        <a:srgbClr val="CCD6DF"/>
      </a:lt2>
      <a:accent1>
        <a:srgbClr val="D5E04D"/>
      </a:accent1>
      <a:accent2>
        <a:srgbClr val="936FB1"/>
      </a:accent2>
      <a:accent3>
        <a:srgbClr val="FFFFFF"/>
      </a:accent3>
      <a:accent4>
        <a:srgbClr val="000000"/>
      </a:accent4>
      <a:accent5>
        <a:srgbClr val="E7EDB2"/>
      </a:accent5>
      <a:accent6>
        <a:srgbClr val="8564A0"/>
      </a:accent6>
      <a:hlink>
        <a:srgbClr val="EE2C74"/>
      </a:hlink>
      <a:folHlink>
        <a:srgbClr val="F89D5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ES_maakuntaliitto</Template>
  <TotalTime>1642</TotalTime>
  <Words>290</Words>
  <Application>Microsoft Office PowerPoint</Application>
  <PresentationFormat>Näytössä katseltava diaesitys (4:3)</PresentationFormat>
  <Paragraphs>35</Paragraphs>
  <Slides>12</Slides>
  <Notes>2</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12</vt:i4>
      </vt:variant>
    </vt:vector>
  </HeadingPairs>
  <TitlesOfParts>
    <vt:vector size="18" baseType="lpstr">
      <vt:lpstr>Arial</vt:lpstr>
      <vt:lpstr>Arial (Headings)</vt:lpstr>
      <vt:lpstr>Calibri</vt:lpstr>
      <vt:lpstr>Times New Roman</vt:lpstr>
      <vt:lpstr>Ubuntu</vt:lpstr>
      <vt:lpstr>2_ES_maakuntaliitto</vt:lpstr>
      <vt:lpstr>Etelä-Savon väestö ikääntyy koko maata nopeammin</vt:lpstr>
      <vt:lpstr>16-vuotiaiden ikäryhmä pienenee </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Manager>Mainostoimisto KIXIT Oy</Manager>
  <Company>Etelä-Savon maakuntaliitto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Etelä-Savon Maakuntaliitto</dc:title>
  <dc:subject>Saimaan Maakunta esittely 5/2013</dc:subject>
  <dc:creator>Tuula Huoviala</dc:creator>
  <cp:lastModifiedBy>Hanna Kautiainen</cp:lastModifiedBy>
  <cp:revision>102</cp:revision>
  <dcterms:created xsi:type="dcterms:W3CDTF">2013-05-17T08:21:27Z</dcterms:created>
  <dcterms:modified xsi:type="dcterms:W3CDTF">2018-06-29T06:51:27Z</dcterms:modified>
</cp:coreProperties>
</file>